
<file path=[Content_Types].xml><?xml version="1.0" encoding="utf-8"?>
<Types xmlns="http://schemas.openxmlformats.org/package/2006/content-types">
  <Default Extension="png" ContentType="image/png"/>
  <Default Extension="mp3" ContentType="audio/unknown"/>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microsoft.com/office/2006/relationships/ui/userCustomization" Target="userCustomization/customUI.xml"/><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6"/>
  </p:notesMasterIdLst>
  <p:sldIdLst>
    <p:sldId id="317" r:id="rId2"/>
    <p:sldId id="319" r:id="rId3"/>
    <p:sldId id="257" r:id="rId4"/>
    <p:sldId id="311" r:id="rId5"/>
    <p:sldId id="411" r:id="rId6"/>
    <p:sldId id="412" r:id="rId7"/>
    <p:sldId id="458" r:id="rId8"/>
    <p:sldId id="465" r:id="rId9"/>
    <p:sldId id="466" r:id="rId10"/>
    <p:sldId id="459" r:id="rId11"/>
    <p:sldId id="460" r:id="rId12"/>
    <p:sldId id="461" r:id="rId13"/>
    <p:sldId id="462" r:id="rId14"/>
    <p:sldId id="309" r:id="rId15"/>
    <p:sldId id="355" r:id="rId16"/>
    <p:sldId id="354" r:id="rId17"/>
    <p:sldId id="375" r:id="rId18"/>
    <p:sldId id="376" r:id="rId19"/>
    <p:sldId id="398" r:id="rId20"/>
    <p:sldId id="397" r:id="rId21"/>
    <p:sldId id="320" r:id="rId22"/>
    <p:sldId id="470" r:id="rId23"/>
    <p:sldId id="326" r:id="rId24"/>
    <p:sldId id="422" r:id="rId25"/>
    <p:sldId id="329" r:id="rId26"/>
    <p:sldId id="435" r:id="rId27"/>
    <p:sldId id="436" r:id="rId28"/>
    <p:sldId id="327" r:id="rId29"/>
    <p:sldId id="328" r:id="rId30"/>
    <p:sldId id="331" r:id="rId31"/>
    <p:sldId id="464" r:id="rId32"/>
    <p:sldId id="330" r:id="rId33"/>
    <p:sldId id="423" r:id="rId34"/>
    <p:sldId id="261" r:id="rId35"/>
    <p:sldId id="344" r:id="rId36"/>
    <p:sldId id="262" r:id="rId37"/>
    <p:sldId id="334" r:id="rId38"/>
    <p:sldId id="270" r:id="rId39"/>
    <p:sldId id="335" r:id="rId40"/>
    <p:sldId id="271" r:id="rId41"/>
    <p:sldId id="336" r:id="rId42"/>
    <p:sldId id="337" r:id="rId43"/>
    <p:sldId id="467" r:id="rId44"/>
    <p:sldId id="338" r:id="rId45"/>
    <p:sldId id="429" r:id="rId46"/>
    <p:sldId id="339" r:id="rId47"/>
    <p:sldId id="340" r:id="rId48"/>
    <p:sldId id="341" r:id="rId49"/>
    <p:sldId id="342" r:id="rId50"/>
    <p:sldId id="343" r:id="rId51"/>
    <p:sldId id="345" r:id="rId52"/>
    <p:sldId id="277" r:id="rId53"/>
    <p:sldId id="351" r:id="rId54"/>
    <p:sldId id="269" r:id="rId55"/>
    <p:sldId id="447" r:id="rId56"/>
    <p:sldId id="347" r:id="rId57"/>
    <p:sldId id="358" r:id="rId58"/>
    <p:sldId id="360" r:id="rId59"/>
    <p:sldId id="361" r:id="rId60"/>
    <p:sldId id="446" r:id="rId61"/>
    <p:sldId id="442" r:id="rId62"/>
    <p:sldId id="443" r:id="rId63"/>
    <p:sldId id="444" r:id="rId64"/>
    <p:sldId id="445" r:id="rId65"/>
    <p:sldId id="403" r:id="rId66"/>
    <p:sldId id="469" r:id="rId67"/>
    <p:sldId id="468" r:id="rId68"/>
    <p:sldId id="449" r:id="rId69"/>
    <p:sldId id="450" r:id="rId70"/>
    <p:sldId id="451" r:id="rId71"/>
    <p:sldId id="452" r:id="rId72"/>
    <p:sldId id="453" r:id="rId73"/>
    <p:sldId id="454" r:id="rId74"/>
    <p:sldId id="455" r:id="rId75"/>
    <p:sldId id="456" r:id="rId76"/>
    <p:sldId id="457" r:id="rId77"/>
    <p:sldId id="400" r:id="rId78"/>
    <p:sldId id="463" r:id="rId79"/>
    <p:sldId id="431" r:id="rId80"/>
    <p:sldId id="401" r:id="rId81"/>
    <p:sldId id="402" r:id="rId82"/>
    <p:sldId id="383" r:id="rId83"/>
    <p:sldId id="267" r:id="rId84"/>
    <p:sldId id="306" r:id="rId85"/>
    <p:sldId id="307" r:id="rId86"/>
    <p:sldId id="268" r:id="rId87"/>
    <p:sldId id="404" r:id="rId88"/>
    <p:sldId id="266" r:id="rId89"/>
    <p:sldId id="413" r:id="rId90"/>
    <p:sldId id="414" r:id="rId91"/>
    <p:sldId id="415" r:id="rId92"/>
    <p:sldId id="416" r:id="rId93"/>
    <p:sldId id="417" r:id="rId94"/>
    <p:sldId id="418" r:id="rId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33CC"/>
    <a:srgbClr val="99FF66"/>
    <a:srgbClr val="FFFF66"/>
    <a:srgbClr val="0066CC"/>
    <a:srgbClr val="66CCFF"/>
    <a:srgbClr val="292929"/>
    <a:srgbClr val="133563"/>
    <a:srgbClr val="163764"/>
    <a:srgbClr val="3B9D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78" autoAdjust="0"/>
    <p:restoredTop sz="93918" autoAdjust="0"/>
  </p:normalViewPr>
  <p:slideViewPr>
    <p:cSldViewPr snapToGrid="0" snapToObjects="1">
      <p:cViewPr>
        <p:scale>
          <a:sx n="66" d="100"/>
          <a:sy n="66" d="100"/>
        </p:scale>
        <p:origin x="-498" y="-1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61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1513D3-E0EF-4070-A224-D4F5AB8800BA}" type="datetimeFigureOut">
              <a:rPr lang="en-US" smtClean="0"/>
              <a:t>4/6/2019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4F2920-D26F-4BB9-B665-82BB5CE37D07}" type="slidenum">
              <a:rPr lang="en-US" smtClean="0"/>
              <a:t>‹#›</a:t>
            </a:fld>
            <a:endParaRPr lang="en-US"/>
          </a:p>
        </p:txBody>
      </p:sp>
    </p:spTree>
    <p:extLst>
      <p:ext uri="{BB962C8B-B14F-4D97-AF65-F5344CB8AC3E}">
        <p14:creationId xmlns:p14="http://schemas.microsoft.com/office/powerpoint/2010/main" val="3734990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4F2920-D26F-4BB9-B665-82BB5CE37D07}" type="slidenum">
              <a:rPr lang="en-US" smtClean="0"/>
              <a:t>3</a:t>
            </a:fld>
            <a:endParaRPr lang="en-US"/>
          </a:p>
        </p:txBody>
      </p:sp>
    </p:spTree>
    <p:extLst>
      <p:ext uri="{BB962C8B-B14F-4D97-AF65-F5344CB8AC3E}">
        <p14:creationId xmlns:p14="http://schemas.microsoft.com/office/powerpoint/2010/main" val="400852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4F2920-D26F-4BB9-B665-82BB5CE37D07}" type="slidenum">
              <a:rPr lang="en-US" smtClean="0"/>
              <a:t>68</a:t>
            </a:fld>
            <a:endParaRPr lang="en-US"/>
          </a:p>
        </p:txBody>
      </p:sp>
    </p:spTree>
    <p:extLst>
      <p:ext uri="{BB962C8B-B14F-4D97-AF65-F5344CB8AC3E}">
        <p14:creationId xmlns:p14="http://schemas.microsoft.com/office/powerpoint/2010/main" val="17224080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ssion Title Slide">
    <p:spTree>
      <p:nvGrpSpPr>
        <p:cNvPr id="1" name=""/>
        <p:cNvGrpSpPr/>
        <p:nvPr/>
      </p:nvGrpSpPr>
      <p:grpSpPr>
        <a:xfrm>
          <a:off x="0" y="0"/>
          <a:ext cx="0" cy="0"/>
          <a:chOff x="0" y="0"/>
          <a:chExt cx="0" cy="0"/>
        </a:xfrm>
      </p:grpSpPr>
      <p:pic>
        <p:nvPicPr>
          <p:cNvPr id="11" name="Picture 10"/>
          <p:cNvPicPr>
            <a:picLocks/>
          </p:cNvPicPr>
          <p:nvPr userDrawn="1"/>
        </p:nvPicPr>
        <p:blipFill rotWithShape="1">
          <a:blip r:embed="rId2" cstate="print">
            <a:extLst>
              <a:ext uri="{28A0092B-C50C-407E-A947-70E740481C1C}">
                <a14:useLocalDpi xmlns:a14="http://schemas.microsoft.com/office/drawing/2010/main"/>
              </a:ext>
            </a:extLst>
          </a:blip>
          <a:srcRect/>
          <a:stretch/>
        </p:blipFill>
        <p:spPr>
          <a:xfrm>
            <a:off x="1" y="2137893"/>
            <a:ext cx="9144000" cy="3657600"/>
          </a:xfrm>
          <a:prstGeom prst="rect">
            <a:avLst/>
          </a:prstGeom>
        </p:spPr>
      </p:pic>
      <p:sp>
        <p:nvSpPr>
          <p:cNvPr id="3" name="Subtitle 2"/>
          <p:cNvSpPr>
            <a:spLocks noGrp="1"/>
          </p:cNvSpPr>
          <p:nvPr>
            <p:ph type="subTitle" idx="1" hasCustomPrompt="1"/>
          </p:nvPr>
        </p:nvSpPr>
        <p:spPr>
          <a:xfrm>
            <a:off x="458408" y="2435380"/>
            <a:ext cx="8203153" cy="1752600"/>
          </a:xfrm>
          <a:noFill/>
        </p:spPr>
        <p:txBody>
          <a:bodyPr lIns="0" rIns="0">
            <a:normAutofit/>
          </a:bodyPr>
          <a:lstStyle>
            <a:lvl1pPr marL="0" marR="0" indent="0" algn="l" defTabSz="457200" rtl="0" eaLnBrk="1" fontAlgn="auto" latinLnBrk="0" hangingPunct="1">
              <a:lnSpc>
                <a:spcPct val="100000"/>
              </a:lnSpc>
              <a:spcBef>
                <a:spcPct val="20000"/>
              </a:spcBef>
              <a:spcAft>
                <a:spcPts val="0"/>
              </a:spcAft>
              <a:buClr>
                <a:schemeClr val="accent2">
                  <a:lumMod val="75000"/>
                </a:schemeClr>
              </a:buClr>
              <a:buSzTx/>
              <a:buFont typeface="Wingdings" pitchFamily="2" charset="2"/>
              <a:buNone/>
              <a:tabLst/>
              <a:defRPr sz="3200" baseline="0">
                <a:ln w="3175">
                  <a:solidFill>
                    <a:srgbClr val="0033CC"/>
                  </a:solidFill>
                </a:ln>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Put Session Subtitle Here and Include the Presenter’s Name on a separate line</a:t>
            </a:r>
            <a:endParaRPr lang="en-US" dirty="0"/>
          </a:p>
        </p:txBody>
      </p:sp>
      <p:sp>
        <p:nvSpPr>
          <p:cNvPr id="6" name="Rectangle 5"/>
          <p:cNvSpPr/>
          <p:nvPr userDrawn="1"/>
        </p:nvSpPr>
        <p:spPr>
          <a:xfrm>
            <a:off x="1" y="0"/>
            <a:ext cx="9144000" cy="2150771"/>
          </a:xfrm>
          <a:prstGeom prst="rect">
            <a:avLst/>
          </a:prstGeom>
          <a:solidFill>
            <a:schemeClr val="bg1"/>
          </a:solidFill>
          <a:ln>
            <a:solidFill>
              <a:srgbClr val="13356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8408" y="516685"/>
            <a:ext cx="8203153" cy="1470025"/>
          </a:xfrm>
        </p:spPr>
        <p:txBody>
          <a:bodyPr lIns="0" rIns="0" anchor="b">
            <a:normAutofit/>
          </a:bodyPr>
          <a:lstStyle>
            <a:lvl1pPr algn="l">
              <a:defRPr sz="4000" baseline="0">
                <a:solidFill>
                  <a:schemeClr val="accent1"/>
                </a:solidFill>
                <a:latin typeface="Arial Black" pitchFamily="34" charset="0"/>
              </a:defRPr>
            </a:lvl1pPr>
          </a:lstStyle>
          <a:p>
            <a:r>
              <a:rPr lang="en-US" dirty="0" smtClean="0"/>
              <a:t>Put </a:t>
            </a:r>
            <a:r>
              <a:rPr lang="en-US" dirty="0" smtClean="0">
                <a:solidFill>
                  <a:srgbClr val="163764"/>
                </a:solidFill>
              </a:rPr>
              <a:t>Session</a:t>
            </a:r>
            <a:r>
              <a:rPr lang="en-US" dirty="0" smtClean="0"/>
              <a:t> Title Here</a:t>
            </a:r>
            <a:endParaRPr lang="en-US" dirty="0"/>
          </a:p>
        </p:txBody>
      </p:sp>
      <p:sp>
        <p:nvSpPr>
          <p:cNvPr id="10" name="Rectangle 9"/>
          <p:cNvSpPr/>
          <p:nvPr userDrawn="1"/>
        </p:nvSpPr>
        <p:spPr>
          <a:xfrm>
            <a:off x="0" y="5782614"/>
            <a:ext cx="9144000" cy="107538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8408" y="6085253"/>
            <a:ext cx="1471961" cy="548640"/>
          </a:xfrm>
          <a:prstGeom prst="rect">
            <a:avLst/>
          </a:prstGeom>
        </p:spPr>
      </p:pic>
      <p:sp>
        <p:nvSpPr>
          <p:cNvPr id="14" name="Text Placeholder 13"/>
          <p:cNvSpPr>
            <a:spLocks noGrp="1"/>
          </p:cNvSpPr>
          <p:nvPr>
            <p:ph type="body" sz="quarter" idx="10" hasCustomPrompt="1"/>
          </p:nvPr>
        </p:nvSpPr>
        <p:spPr>
          <a:xfrm>
            <a:off x="458407" y="4789714"/>
            <a:ext cx="8203153" cy="972191"/>
          </a:xfrm>
          <a:noFill/>
        </p:spPr>
        <p:txBody>
          <a:bodyPr lIns="0" tIns="0" rIns="0" bIns="0" anchor="b" anchorCtr="0">
            <a:noAutofit/>
          </a:bodyPr>
          <a:lstStyle>
            <a:lvl1pPr marL="0" indent="0">
              <a:buFontTx/>
              <a:buNone/>
              <a:defRPr sz="2800">
                <a:ln w="3175">
                  <a:solidFill>
                    <a:srgbClr val="0033CC"/>
                  </a:solidFill>
                </a:ln>
                <a:solidFill>
                  <a:schemeClr val="bg1"/>
                </a:solidFill>
              </a:defRPr>
            </a:lvl1pPr>
            <a:lvl2pPr marL="457200" indent="0">
              <a:buFontTx/>
              <a:buNone/>
              <a:defRPr sz="2800"/>
            </a:lvl2pPr>
            <a:lvl3pPr marL="914400" indent="0">
              <a:buFontTx/>
              <a:buNone/>
              <a:defRPr sz="2800"/>
            </a:lvl3pPr>
            <a:lvl4pPr marL="1371600" indent="0">
              <a:buFontTx/>
              <a:buNone/>
              <a:defRPr sz="2800"/>
            </a:lvl4pPr>
            <a:lvl5pPr marL="1828800" indent="0">
              <a:buFontTx/>
              <a:buNone/>
              <a:defRPr sz="2800"/>
            </a:lvl5pPr>
          </a:lstStyle>
          <a:p>
            <a:pPr>
              <a:spcBef>
                <a:spcPts val="0"/>
              </a:spcBef>
            </a:pPr>
            <a:r>
              <a:rPr lang="en-US" sz="2800" dirty="0" smtClean="0"/>
              <a:t>Put Group or Event Name Here</a:t>
            </a:r>
          </a:p>
          <a:p>
            <a:pPr>
              <a:spcBef>
                <a:spcPts val="0"/>
              </a:spcBef>
            </a:pPr>
            <a:r>
              <a:rPr lang="en-US" sz="2800" dirty="0" smtClean="0"/>
              <a:t>Include City,</a:t>
            </a:r>
            <a:r>
              <a:rPr lang="en-US" sz="2800" baseline="0" dirty="0" smtClean="0"/>
              <a:t> State, and Date</a:t>
            </a:r>
            <a:endParaRPr lang="en-US" sz="2800" dirty="0" smtClean="0"/>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46960" y="6134569"/>
            <a:ext cx="2514600" cy="371475"/>
          </a:xfrm>
          <a:prstGeom prst="rect">
            <a:avLst/>
          </a:prstGeom>
        </p:spPr>
      </p:pic>
    </p:spTree>
    <p:extLst>
      <p:ext uri="{BB962C8B-B14F-4D97-AF65-F5344CB8AC3E}">
        <p14:creationId xmlns:p14="http://schemas.microsoft.com/office/powerpoint/2010/main" val="80073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 May 2018 © Copyright by Jeff Moden - All Rights Reserved</a:t>
            </a:r>
            <a:endParaRPr lang="en-US" dirty="0"/>
          </a:p>
        </p:txBody>
      </p:sp>
      <p:sp>
        <p:nvSpPr>
          <p:cNvPr id="6" name="Footer Placeholder 5"/>
          <p:cNvSpPr>
            <a:spLocks noGrp="1"/>
          </p:cNvSpPr>
          <p:nvPr>
            <p:ph type="ftr" sz="quarter" idx="11"/>
          </p:nvPr>
        </p:nvSpPr>
        <p:spPr/>
        <p:txBody>
          <a:bodyPr/>
          <a:lstStyle/>
          <a:p>
            <a:r>
              <a:rPr lang="en-US" smtClean="0"/>
              <a:t>"Black Arts" Index Maintenance #1</a:t>
            </a:r>
            <a:endParaRPr lang="en-US" dirty="0"/>
          </a:p>
        </p:txBody>
      </p:sp>
      <p:sp>
        <p:nvSpPr>
          <p:cNvPr id="7" name="Slide Number Placeholder 6"/>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224124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10 May 2018 © Copyright by Jeff Moden - All Rights Reserved</a:t>
            </a:r>
            <a:endParaRPr lang="en-US" dirty="0"/>
          </a:p>
        </p:txBody>
      </p:sp>
      <p:sp>
        <p:nvSpPr>
          <p:cNvPr id="5" name="Footer Placeholder 4"/>
          <p:cNvSpPr>
            <a:spLocks noGrp="1"/>
          </p:cNvSpPr>
          <p:nvPr>
            <p:ph type="ftr" sz="quarter" idx="11"/>
          </p:nvPr>
        </p:nvSpPr>
        <p:spPr/>
        <p:txBody>
          <a:bodyPr/>
          <a:lstStyle/>
          <a:p>
            <a:r>
              <a:rPr lang="en-US" smtClean="0"/>
              <a:t>"Black Arts" Index Maintenance #1</a:t>
            </a:r>
            <a:endParaRPr lang="en-US" dirty="0"/>
          </a:p>
        </p:txBody>
      </p:sp>
      <p:sp>
        <p:nvSpPr>
          <p:cNvPr id="6" name="Slide Number Placeholder 5"/>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149173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10 May 2018 © Copyright by Jeff Moden - All Rights Reserved</a:t>
            </a:r>
            <a:endParaRPr lang="en-US" dirty="0"/>
          </a:p>
        </p:txBody>
      </p:sp>
      <p:sp>
        <p:nvSpPr>
          <p:cNvPr id="5" name="Footer Placeholder 4"/>
          <p:cNvSpPr>
            <a:spLocks noGrp="1"/>
          </p:cNvSpPr>
          <p:nvPr>
            <p:ph type="ftr" sz="quarter" idx="11"/>
          </p:nvPr>
        </p:nvSpPr>
        <p:spPr/>
        <p:txBody>
          <a:bodyPr/>
          <a:lstStyle/>
          <a:p>
            <a:r>
              <a:rPr lang="en-US" smtClean="0"/>
              <a:t>"Black Arts" Index Maintenance #1</a:t>
            </a:r>
            <a:endParaRPr lang="en-US" dirty="0"/>
          </a:p>
        </p:txBody>
      </p:sp>
      <p:sp>
        <p:nvSpPr>
          <p:cNvPr id="6" name="Slide Number Placeholder 5"/>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407275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spTree>
      <p:nvGrpSpPr>
        <p:cNvPr id="1" name=""/>
        <p:cNvGrpSpPr/>
        <p:nvPr/>
      </p:nvGrpSpPr>
      <p:grpSpPr>
        <a:xfrm>
          <a:off x="0" y="0"/>
          <a:ext cx="0" cy="0"/>
          <a:chOff x="0" y="0"/>
          <a:chExt cx="0" cy="0"/>
        </a:xfrm>
      </p:grpSpPr>
      <p:pic>
        <p:nvPicPr>
          <p:cNvPr id="11" name="Picture 10"/>
          <p:cNvPicPr>
            <a:picLocks/>
          </p:cNvPicPr>
          <p:nvPr userDrawn="1"/>
        </p:nvPicPr>
        <p:blipFill rotWithShape="1">
          <a:blip r:embed="rId2" cstate="print">
            <a:extLst>
              <a:ext uri="{28A0092B-C50C-407E-A947-70E740481C1C}">
                <a14:useLocalDpi xmlns:a14="http://schemas.microsoft.com/office/drawing/2010/main"/>
              </a:ext>
            </a:extLst>
          </a:blip>
          <a:srcRect/>
          <a:stretch/>
        </p:blipFill>
        <p:spPr>
          <a:xfrm>
            <a:off x="1" y="2137893"/>
            <a:ext cx="9144000" cy="3657600"/>
          </a:xfrm>
          <a:prstGeom prst="rect">
            <a:avLst/>
          </a:prstGeom>
        </p:spPr>
      </p:pic>
      <p:sp>
        <p:nvSpPr>
          <p:cNvPr id="3" name="Subtitle 2"/>
          <p:cNvSpPr>
            <a:spLocks noGrp="1"/>
          </p:cNvSpPr>
          <p:nvPr>
            <p:ph type="subTitle" idx="1" hasCustomPrompt="1"/>
          </p:nvPr>
        </p:nvSpPr>
        <p:spPr>
          <a:xfrm>
            <a:off x="458408" y="2435380"/>
            <a:ext cx="8203153" cy="1752600"/>
          </a:xfrm>
          <a:noFill/>
        </p:spPr>
        <p:txBody>
          <a:bodyPr lIns="0" rIns="0">
            <a:normAutofit/>
          </a:bodyPr>
          <a:lstStyle>
            <a:lvl1pPr marL="0" marR="0" indent="0" algn="l" defTabSz="457200" rtl="0" eaLnBrk="1" fontAlgn="auto" latinLnBrk="0" hangingPunct="1">
              <a:lnSpc>
                <a:spcPct val="100000"/>
              </a:lnSpc>
              <a:spcBef>
                <a:spcPct val="20000"/>
              </a:spcBef>
              <a:spcAft>
                <a:spcPts val="0"/>
              </a:spcAft>
              <a:buClr>
                <a:schemeClr val="accent2">
                  <a:lumMod val="75000"/>
                </a:schemeClr>
              </a:buClr>
              <a:buSzTx/>
              <a:buFont typeface="Wingdings" pitchFamily="2" charset="2"/>
              <a:buNone/>
              <a:tabLst/>
              <a:defRPr sz="3200" baseline="0">
                <a:ln w="3175">
                  <a:solidFill>
                    <a:srgbClr val="0033CC"/>
                  </a:solidFill>
                </a:ln>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Put Section Subtitle Here</a:t>
            </a:r>
            <a:endParaRPr lang="en-US" dirty="0"/>
          </a:p>
        </p:txBody>
      </p:sp>
      <p:sp>
        <p:nvSpPr>
          <p:cNvPr id="6" name="Rectangle 5"/>
          <p:cNvSpPr/>
          <p:nvPr userDrawn="1"/>
        </p:nvSpPr>
        <p:spPr>
          <a:xfrm>
            <a:off x="1" y="0"/>
            <a:ext cx="9144000" cy="2150771"/>
          </a:xfrm>
          <a:prstGeom prst="rect">
            <a:avLst/>
          </a:prstGeom>
          <a:solidFill>
            <a:schemeClr val="bg1"/>
          </a:solidFill>
          <a:ln>
            <a:solidFill>
              <a:srgbClr val="13356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8408" y="516685"/>
            <a:ext cx="8203153" cy="1470025"/>
          </a:xfrm>
        </p:spPr>
        <p:txBody>
          <a:bodyPr lIns="0" rIns="0" anchor="b">
            <a:normAutofit/>
          </a:bodyPr>
          <a:lstStyle>
            <a:lvl1pPr algn="l">
              <a:defRPr sz="4000" baseline="0">
                <a:solidFill>
                  <a:schemeClr val="accent1"/>
                </a:solidFill>
                <a:latin typeface="Arial Black" pitchFamily="34" charset="0"/>
              </a:defRPr>
            </a:lvl1pPr>
          </a:lstStyle>
          <a:p>
            <a:r>
              <a:rPr lang="en-US" dirty="0" smtClean="0"/>
              <a:t>Put </a:t>
            </a:r>
            <a:r>
              <a:rPr lang="en-US" dirty="0" smtClean="0">
                <a:solidFill>
                  <a:srgbClr val="163764"/>
                </a:solidFill>
              </a:rPr>
              <a:t>Section Title Here</a:t>
            </a:r>
            <a:endParaRPr lang="en-US" dirty="0"/>
          </a:p>
        </p:txBody>
      </p:sp>
      <p:sp>
        <p:nvSpPr>
          <p:cNvPr id="10" name="Rectangle 9"/>
          <p:cNvSpPr/>
          <p:nvPr userDrawn="1"/>
        </p:nvSpPr>
        <p:spPr>
          <a:xfrm>
            <a:off x="0" y="5782614"/>
            <a:ext cx="9144000" cy="107538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8408" y="6085253"/>
            <a:ext cx="1471961" cy="548640"/>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46960" y="6134569"/>
            <a:ext cx="2514600" cy="371475"/>
          </a:xfrm>
          <a:prstGeom prst="rect">
            <a:avLst/>
          </a:prstGeom>
        </p:spPr>
      </p:pic>
    </p:spTree>
    <p:extLst>
      <p:ext uri="{BB962C8B-B14F-4D97-AF65-F5344CB8AC3E}">
        <p14:creationId xmlns:p14="http://schemas.microsoft.com/office/powerpoint/2010/main" val="139924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706329" y="6624904"/>
            <a:ext cx="5865921" cy="181672"/>
          </a:xfrm>
          <a:prstGeom prst="rect">
            <a:avLst/>
          </a:prstGeom>
        </p:spPr>
        <p:txBody>
          <a:bodyPr vert="horz" lIns="91440" tIns="45720" rIns="91440" bIns="45720" rtlCol="0" anchor="ctr"/>
          <a:lstStyle>
            <a:lvl1pPr algn="l">
              <a:defRPr sz="1200" b="1">
                <a:solidFill>
                  <a:schemeClr val="tx1"/>
                </a:solidFill>
              </a:defRPr>
            </a:lvl1pPr>
          </a:lstStyle>
          <a:p>
            <a:r>
              <a:rPr lang="en-US" smtClean="0"/>
              <a:t>10 May 2018 © Copyright by Jeff Moden - All Rights Reserved</a:t>
            </a:r>
            <a:endParaRPr lang="en-US" dirty="0"/>
          </a:p>
        </p:txBody>
      </p:sp>
      <p:sp>
        <p:nvSpPr>
          <p:cNvPr id="14" name="Footer Placeholder 4"/>
          <p:cNvSpPr>
            <a:spLocks noGrp="1"/>
          </p:cNvSpPr>
          <p:nvPr>
            <p:ph type="ftr" sz="quarter" idx="3"/>
          </p:nvPr>
        </p:nvSpPr>
        <p:spPr>
          <a:xfrm>
            <a:off x="228193" y="6352149"/>
            <a:ext cx="6344057" cy="272755"/>
          </a:xfrm>
          <a:prstGeom prst="rect">
            <a:avLst/>
          </a:prstGeom>
        </p:spPr>
        <p:txBody>
          <a:bodyPr vert="horz" lIns="91440" tIns="45720" rIns="91440" bIns="45720" rtlCol="0" anchor="ctr"/>
          <a:lstStyle>
            <a:lvl1pPr algn="l">
              <a:defRPr sz="1600" b="1">
                <a:solidFill>
                  <a:schemeClr val="tx1"/>
                </a:solidFill>
                <a:latin typeface="Arial Black" pitchFamily="34" charset="0"/>
              </a:defRPr>
            </a:lvl1pPr>
          </a:lstStyle>
          <a:p>
            <a:r>
              <a:rPr lang="en-US" smtClean="0"/>
              <a:t>"Black Arts" Index Maintenance #1</a:t>
            </a:r>
            <a:endParaRPr lang="en-US" dirty="0"/>
          </a:p>
        </p:txBody>
      </p:sp>
      <p:sp>
        <p:nvSpPr>
          <p:cNvPr id="15" name="Slide Number Placeholder 5"/>
          <p:cNvSpPr>
            <a:spLocks noGrp="1"/>
          </p:cNvSpPr>
          <p:nvPr>
            <p:ph type="sldNum" sz="quarter" idx="4"/>
          </p:nvPr>
        </p:nvSpPr>
        <p:spPr>
          <a:xfrm>
            <a:off x="228193" y="6624904"/>
            <a:ext cx="527746" cy="181672"/>
          </a:xfrm>
          <a:prstGeom prst="rect">
            <a:avLst/>
          </a:prstGeom>
        </p:spPr>
        <p:txBody>
          <a:bodyPr vert="horz" lIns="91440" tIns="45720" rIns="91440" bIns="45720" rtlCol="0" anchor="ctr"/>
          <a:lstStyle>
            <a:lvl1pPr algn="r">
              <a:defRPr sz="1200" b="1">
                <a:solidFill>
                  <a:schemeClr val="tx1"/>
                </a:solidFill>
              </a:defRPr>
            </a:lvl1pPr>
          </a:lstStyle>
          <a:p>
            <a:pPr algn="l"/>
            <a:fld id="{87FD5303-69AD-2E4D-B18B-E5EED0F0A60B}" type="slidenum">
              <a:rPr lang="en-US" smtClean="0"/>
              <a:pPr algn="l"/>
              <a:t>‹#›</a:t>
            </a:fld>
            <a:r>
              <a:rPr lang="en-US" smtClean="0"/>
              <a:t>    </a:t>
            </a:r>
            <a:endParaRPr lang="en-US" dirty="0"/>
          </a:p>
        </p:txBody>
      </p:sp>
      <p:sp>
        <p:nvSpPr>
          <p:cNvPr id="10" name="Title Placeholder 1"/>
          <p:cNvSpPr>
            <a:spLocks noGrp="1"/>
          </p:cNvSpPr>
          <p:nvPr>
            <p:ph type="title" hasCustomPrompt="1"/>
          </p:nvPr>
        </p:nvSpPr>
        <p:spPr>
          <a:xfrm>
            <a:off x="457200" y="91440"/>
            <a:ext cx="8229600" cy="914400"/>
          </a:xfrm>
          <a:prstGeom prst="rect">
            <a:avLst/>
          </a:prstGeom>
        </p:spPr>
        <p:txBody>
          <a:bodyPr vert="horz" lIns="0" tIns="0" rIns="0" bIns="0" rtlCol="0" anchor="ctr">
            <a:normAutofit/>
          </a:bodyPr>
          <a:lstStyle>
            <a:lvl1pPr>
              <a:defRPr/>
            </a:lvl1pPr>
          </a:lstStyle>
          <a:p>
            <a:r>
              <a:rPr lang="en-US" dirty="0" smtClean="0"/>
              <a:t>Put Slide or Point Title Here</a:t>
            </a:r>
            <a:endParaRPr lang="en-US" dirty="0"/>
          </a:p>
        </p:txBody>
      </p:sp>
      <p:sp>
        <p:nvSpPr>
          <p:cNvPr id="22" name="Content Placeholder 21"/>
          <p:cNvSpPr>
            <a:spLocks noGrp="1"/>
          </p:cNvSpPr>
          <p:nvPr>
            <p:ph sz="quarter" idx="10"/>
          </p:nvPr>
        </p:nvSpPr>
        <p:spPr>
          <a:xfrm>
            <a:off x="0" y="1143000"/>
            <a:ext cx="9144000" cy="5166360"/>
          </a:xfrm>
        </p:spPr>
        <p:txBody>
          <a:bodyPr tIns="91440" bIns="91440"/>
          <a:lstStyle>
            <a:lvl1pPr>
              <a:defRPr>
                <a:solidFill>
                  <a:srgbClr val="133563"/>
                </a:solidFill>
              </a:defRPr>
            </a:lvl1pPr>
            <a:lvl2pPr>
              <a:defRPr>
                <a:solidFill>
                  <a:srgbClr val="133563"/>
                </a:solidFill>
              </a:defRPr>
            </a:lvl2pPr>
            <a:lvl3pPr>
              <a:defRPr>
                <a:solidFill>
                  <a:srgbClr val="133563"/>
                </a:solidFill>
              </a:defRPr>
            </a:lvl3pPr>
            <a:lvl4pPr>
              <a:defRPr>
                <a:solidFill>
                  <a:srgbClr val="133563"/>
                </a:solidFill>
              </a:defRPr>
            </a:lvl4pPr>
            <a:lvl5pPr>
              <a:defRPr>
                <a:solidFill>
                  <a:srgbClr val="13356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514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autoUpdateAnimBg="0">
        <p:tmplLst>
          <p:tmpl>
            <p:tnLst>
              <p:par>
                <p:cTn presetID="10"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706329" y="6624904"/>
            <a:ext cx="5865921" cy="181672"/>
          </a:xfrm>
          <a:prstGeom prst="rect">
            <a:avLst/>
          </a:prstGeom>
        </p:spPr>
        <p:txBody>
          <a:bodyPr vert="horz" lIns="91440" tIns="45720" rIns="91440" bIns="45720" rtlCol="0" anchor="ctr"/>
          <a:lstStyle>
            <a:lvl1pPr algn="l">
              <a:defRPr sz="1200" b="1">
                <a:solidFill>
                  <a:schemeClr val="tx1"/>
                </a:solidFill>
              </a:defRPr>
            </a:lvl1pPr>
          </a:lstStyle>
          <a:p>
            <a:r>
              <a:rPr lang="en-US" smtClean="0"/>
              <a:t>10 May 2018 © Copyright by Jeff Moden - All Rights Reserved</a:t>
            </a:r>
            <a:endParaRPr lang="en-US" dirty="0"/>
          </a:p>
        </p:txBody>
      </p:sp>
      <p:sp>
        <p:nvSpPr>
          <p:cNvPr id="14" name="Footer Placeholder 4"/>
          <p:cNvSpPr>
            <a:spLocks noGrp="1"/>
          </p:cNvSpPr>
          <p:nvPr>
            <p:ph type="ftr" sz="quarter" idx="3"/>
          </p:nvPr>
        </p:nvSpPr>
        <p:spPr>
          <a:xfrm>
            <a:off x="228193" y="6352149"/>
            <a:ext cx="6344057" cy="272755"/>
          </a:xfrm>
          <a:prstGeom prst="rect">
            <a:avLst/>
          </a:prstGeom>
        </p:spPr>
        <p:txBody>
          <a:bodyPr vert="horz" lIns="91440" tIns="45720" rIns="91440" bIns="45720" rtlCol="0" anchor="ctr"/>
          <a:lstStyle>
            <a:lvl1pPr algn="l">
              <a:defRPr sz="1600" b="1">
                <a:solidFill>
                  <a:schemeClr val="tx1"/>
                </a:solidFill>
                <a:latin typeface="Arial Black" pitchFamily="34" charset="0"/>
              </a:defRPr>
            </a:lvl1pPr>
          </a:lstStyle>
          <a:p>
            <a:r>
              <a:rPr lang="en-US" smtClean="0"/>
              <a:t>"Black Arts" Index Maintenance #1</a:t>
            </a:r>
            <a:endParaRPr lang="en-US" dirty="0"/>
          </a:p>
        </p:txBody>
      </p:sp>
      <p:sp>
        <p:nvSpPr>
          <p:cNvPr id="15" name="Slide Number Placeholder 5"/>
          <p:cNvSpPr>
            <a:spLocks noGrp="1"/>
          </p:cNvSpPr>
          <p:nvPr>
            <p:ph type="sldNum" sz="quarter" idx="4"/>
          </p:nvPr>
        </p:nvSpPr>
        <p:spPr>
          <a:xfrm>
            <a:off x="228193" y="6624904"/>
            <a:ext cx="527746" cy="181672"/>
          </a:xfrm>
          <a:prstGeom prst="rect">
            <a:avLst/>
          </a:prstGeom>
        </p:spPr>
        <p:txBody>
          <a:bodyPr vert="horz" lIns="91440" tIns="45720" rIns="91440" bIns="45720" rtlCol="0" anchor="ctr"/>
          <a:lstStyle>
            <a:lvl1pPr algn="r">
              <a:defRPr sz="1200" b="1">
                <a:solidFill>
                  <a:schemeClr val="tx1"/>
                </a:solidFill>
              </a:defRPr>
            </a:lvl1pPr>
          </a:lstStyle>
          <a:p>
            <a:pPr algn="l"/>
            <a:fld id="{87FD5303-69AD-2E4D-B18B-E5EED0F0A60B}" type="slidenum">
              <a:rPr lang="en-US" smtClean="0"/>
              <a:pPr algn="l"/>
              <a:t>‹#›</a:t>
            </a:fld>
            <a:r>
              <a:rPr lang="en-US" smtClean="0"/>
              <a:t>    </a:t>
            </a:r>
            <a:endParaRPr lang="en-US" dirty="0"/>
          </a:p>
        </p:txBody>
      </p:sp>
      <p:sp>
        <p:nvSpPr>
          <p:cNvPr id="10" name="Title Placeholder 1"/>
          <p:cNvSpPr>
            <a:spLocks noGrp="1"/>
          </p:cNvSpPr>
          <p:nvPr>
            <p:ph type="title" hasCustomPrompt="1"/>
          </p:nvPr>
        </p:nvSpPr>
        <p:spPr>
          <a:xfrm>
            <a:off x="457200" y="91440"/>
            <a:ext cx="8229600" cy="914400"/>
          </a:xfrm>
          <a:prstGeom prst="rect">
            <a:avLst/>
          </a:prstGeom>
        </p:spPr>
        <p:txBody>
          <a:bodyPr vert="horz" lIns="0" tIns="0" rIns="0" bIns="0" rtlCol="0" anchor="ctr">
            <a:normAutofit/>
          </a:bodyPr>
          <a:lstStyle>
            <a:lvl1pPr>
              <a:defRPr/>
            </a:lvl1pPr>
          </a:lstStyle>
          <a:p>
            <a:r>
              <a:rPr lang="en-US" dirty="0" smtClean="0"/>
              <a:t>Put Slide or Code Title Here</a:t>
            </a:r>
            <a:endParaRPr lang="en-US" dirty="0"/>
          </a:p>
        </p:txBody>
      </p:sp>
      <p:sp>
        <p:nvSpPr>
          <p:cNvPr id="4" name="Text Placeholder 3"/>
          <p:cNvSpPr>
            <a:spLocks noGrp="1"/>
          </p:cNvSpPr>
          <p:nvPr>
            <p:ph type="body" sz="quarter" idx="10" hasCustomPrompt="1"/>
          </p:nvPr>
        </p:nvSpPr>
        <p:spPr>
          <a:xfrm>
            <a:off x="0" y="1142999"/>
            <a:ext cx="9144000" cy="5166360"/>
          </a:xfrm>
        </p:spPr>
        <p:txBody>
          <a:bodyPr tIns="45720" rIns="365760" bIns="0">
            <a:noAutofit/>
          </a:bodyPr>
          <a:lstStyle>
            <a:lvl1pPr marL="0" indent="0">
              <a:spcBef>
                <a:spcPts val="0"/>
              </a:spcBef>
              <a:buFontTx/>
              <a:buNone/>
              <a:defRPr sz="1400" b="1" baseline="0">
                <a:latin typeface="Consolas" panose="020B0609020204030204" pitchFamily="49" charset="0"/>
                <a:cs typeface="Consolas" panose="020B0609020204030204" pitchFamily="49"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Select your code in SSMS, click here (all this writing will disappear), and then use the </a:t>
            </a:r>
            <a:r>
              <a:rPr lang="en-US" dirty="0" err="1" smtClean="0"/>
              <a:t>PasteCodeToCodeSlide</a:t>
            </a:r>
            <a:r>
              <a:rPr lang="en-US" dirty="0" smtClean="0"/>
              <a:t> macro (the icon with square brackets and 1's and 0's in it) in the “Quick Access Toolbar” to paste the colored code here.  Of course, macros must be enabled to do that.  If not, just do a &lt;Paste&gt; &lt;Paste Special&gt; &lt;Formatted Text (RTF)&gt; here.</a:t>
            </a:r>
            <a:br>
              <a:rPr lang="en-US" dirty="0" smtClean="0"/>
            </a:br>
            <a:r>
              <a:rPr lang="en-US" dirty="0" smtClean="0"/>
              <a:t/>
            </a:r>
            <a:br>
              <a:rPr lang="en-US" dirty="0" smtClean="0"/>
            </a:br>
            <a:r>
              <a:rPr lang="en-US" dirty="0" smtClean="0"/>
              <a:t>Note that the default size and font of the code is 14pt Consolas.  If the code is 84 characters wide (stop typing when the column indicator is at 85), the code will fit the window perfectly with no wrapping. If the code is longer that 24 lines (blank lines included), the code will NOT automagically shrink to fit this text box.</a:t>
            </a:r>
            <a:br>
              <a:rPr lang="en-US" dirty="0" smtClean="0"/>
            </a:br>
            <a:r>
              <a:rPr lang="en-US" dirty="0" smtClean="0"/>
              <a:t/>
            </a:r>
            <a:br>
              <a:rPr lang="en-US" dirty="0" smtClean="0"/>
            </a:br>
            <a:r>
              <a:rPr lang="en-US" dirty="0" smtClean="0"/>
              <a:t>Font maximum info without auto-sizing of the code to fit the text box. You can change the default on the "Slide Master" or on this text box of each individual slide.</a:t>
            </a:r>
            <a:br>
              <a:rPr lang="en-US" dirty="0" smtClean="0"/>
            </a:br>
            <a:r>
              <a:rPr lang="en-US" dirty="0" smtClean="0"/>
              <a:t>18pt will provide  66 characters (stop typing at  67) and 18 lines.</a:t>
            </a:r>
            <a:br>
              <a:rPr lang="en-US" dirty="0" smtClean="0"/>
            </a:br>
            <a:r>
              <a:rPr lang="en-US" dirty="0" smtClean="0"/>
              <a:t>16pt will provide  74 characters (stop typing at  75) and 21 lines. </a:t>
            </a:r>
            <a:br>
              <a:rPr lang="en-US" dirty="0" smtClean="0"/>
            </a:br>
            <a:r>
              <a:rPr lang="en-US" dirty="0" smtClean="0"/>
              <a:t>14pt will provide  84 characters (stop typing at  85) and 24 lines. (default)</a:t>
            </a:r>
            <a:br>
              <a:rPr lang="en-US" dirty="0" smtClean="0"/>
            </a:br>
            <a:r>
              <a:rPr lang="en-US" dirty="0" smtClean="0"/>
              <a:t>12pt will provide  98 characters (stop typing at  99) and 28 lines.</a:t>
            </a:r>
            <a:br>
              <a:rPr lang="en-US" dirty="0" smtClean="0"/>
            </a:br>
            <a:r>
              <a:rPr lang="en-US" dirty="0" smtClean="0"/>
              <a:t>10pt will provide 119 characters (stop typing at 120) and 33 lines.</a:t>
            </a:r>
            <a:br>
              <a:rPr lang="en-US" dirty="0" smtClean="0"/>
            </a:br>
            <a:r>
              <a:rPr lang="en-US" dirty="0" smtClean="0"/>
              <a:t/>
            </a:r>
            <a:br>
              <a:rPr lang="en-US" dirty="0" smtClean="0"/>
            </a:br>
            <a:r>
              <a:rPr lang="en-US" dirty="0" smtClean="0"/>
              <a:t>Last but not least, I recommend that you convert all tabs to spaces to preserve your exact indenting but, if you need to use tabs, know that the defaults (which you can change here or on the "Slide Master") are set to 0.5 inches (12.7mm).</a:t>
            </a:r>
            <a:endParaRPr lang="en-US" dirty="0"/>
          </a:p>
        </p:txBody>
      </p:sp>
    </p:spTree>
    <p:extLst>
      <p:ext uri="{BB962C8B-B14F-4D97-AF65-F5344CB8AC3E}">
        <p14:creationId xmlns:p14="http://schemas.microsoft.com/office/powerpoint/2010/main" val="416069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Click to edit Master title style</a:t>
            </a:r>
            <a:endParaRPr lang="en-US"/>
          </a:p>
        </p:txBody>
      </p:sp>
      <p:sp>
        <p:nvSpPr>
          <p:cNvPr id="3" name="Content Placeholder 2"/>
          <p:cNvSpPr>
            <a:spLocks noGrp="1"/>
          </p:cNvSpPr>
          <p:nvPr>
            <p:ph sz="half" idx="1"/>
          </p:nvPr>
        </p:nvSpPr>
        <p:spPr>
          <a:xfrm>
            <a:off x="457200" y="1085797"/>
            <a:ext cx="4038600" cy="5266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5797"/>
            <a:ext cx="4038600" cy="5266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en-US" smtClean="0"/>
              <a:t>10 May 2018 © Copyright by Jeff Moden - All Rights Reserved</a:t>
            </a:r>
            <a:endParaRPr lang="en-US" dirty="0"/>
          </a:p>
        </p:txBody>
      </p:sp>
      <p:sp>
        <p:nvSpPr>
          <p:cNvPr id="6" name="Footer Placeholder 5"/>
          <p:cNvSpPr>
            <a:spLocks noGrp="1"/>
          </p:cNvSpPr>
          <p:nvPr>
            <p:ph type="ftr" sz="quarter" idx="11"/>
          </p:nvPr>
        </p:nvSpPr>
        <p:spPr/>
        <p:txBody>
          <a:bodyPr/>
          <a:lstStyle/>
          <a:p>
            <a:r>
              <a:rPr lang="en-US" smtClean="0"/>
              <a:t>"Black Arts" Index Maintenance #1</a:t>
            </a:r>
            <a:endParaRPr lang="en-US" dirty="0"/>
          </a:p>
        </p:txBody>
      </p:sp>
      <p:sp>
        <p:nvSpPr>
          <p:cNvPr id="7" name="Slide Number Placeholder 6"/>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206298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84348"/>
            <a:ext cx="4040188" cy="731520"/>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15868"/>
            <a:ext cx="4040188" cy="453628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084348"/>
            <a:ext cx="4041775" cy="731520"/>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815868"/>
            <a:ext cx="4041775" cy="453628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r>
              <a:rPr lang="en-US" smtClean="0"/>
              <a:t>10 May 2018 © Copyright by Jeff Moden - All Rights Reserved</a:t>
            </a:r>
            <a:endParaRPr lang="en-US" dirty="0"/>
          </a:p>
        </p:txBody>
      </p:sp>
      <p:sp>
        <p:nvSpPr>
          <p:cNvPr id="8" name="Footer Placeholder 7"/>
          <p:cNvSpPr>
            <a:spLocks noGrp="1"/>
          </p:cNvSpPr>
          <p:nvPr>
            <p:ph type="ftr" sz="quarter" idx="11"/>
          </p:nvPr>
        </p:nvSpPr>
        <p:spPr/>
        <p:txBody>
          <a:bodyPr/>
          <a:lstStyle/>
          <a:p>
            <a:r>
              <a:rPr lang="en-US" smtClean="0"/>
              <a:t>"Black Arts" Index Maintenance #1</a:t>
            </a:r>
            <a:endParaRPr lang="en-US" dirty="0"/>
          </a:p>
        </p:txBody>
      </p:sp>
      <p:sp>
        <p:nvSpPr>
          <p:cNvPr id="9" name="Slide Number Placeholder 8"/>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315122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cxnSp>
        <p:nvCxnSpPr>
          <p:cNvPr id="16" name="Straight Connector 15"/>
          <p:cNvCxnSpPr/>
          <p:nvPr userDrawn="1"/>
        </p:nvCxnSpPr>
        <p:spPr>
          <a:xfrm>
            <a:off x="457200" y="1235277"/>
            <a:ext cx="8766176" cy="0"/>
          </a:xfrm>
          <a:prstGeom prst="line">
            <a:avLst/>
          </a:prstGeom>
          <a:ln w="50800" cmpd="thickThin">
            <a:solidFill>
              <a:srgbClr val="0033CC"/>
            </a:solidFill>
          </a:ln>
          <a:effectLst/>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172153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11"/>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418698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000"/>
            </a:lvl1pPr>
            <a:lvl2pPr>
              <a:defRPr sz="2600"/>
            </a:lvl2pPr>
            <a:lvl3pPr>
              <a:defRPr sz="22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 May 2018 © Copyright by Jeff Moden - All Rights Reserved</a:t>
            </a:r>
            <a:endParaRPr lang="en-US" dirty="0"/>
          </a:p>
        </p:txBody>
      </p:sp>
      <p:sp>
        <p:nvSpPr>
          <p:cNvPr id="6" name="Footer Placeholder 5"/>
          <p:cNvSpPr>
            <a:spLocks noGrp="1"/>
          </p:cNvSpPr>
          <p:nvPr>
            <p:ph type="ftr" sz="quarter" idx="11"/>
          </p:nvPr>
        </p:nvSpPr>
        <p:spPr/>
        <p:txBody>
          <a:bodyPr/>
          <a:lstStyle/>
          <a:p>
            <a:r>
              <a:rPr lang="en-US" smtClean="0"/>
              <a:t>"Black Arts" Index Maintenance #1</a:t>
            </a:r>
            <a:endParaRPr lang="en-US" dirty="0"/>
          </a:p>
        </p:txBody>
      </p:sp>
      <p:sp>
        <p:nvSpPr>
          <p:cNvPr id="7" name="Slide Number Placeholder 6"/>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255009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0" y="3702676"/>
            <a:ext cx="9144000" cy="3155324"/>
          </a:xfrm>
          <a:prstGeom prst="rect">
            <a:avLst/>
          </a:prstGeom>
          <a:solidFill>
            <a:schemeClr val="bg1"/>
          </a:solidFill>
        </p:spPr>
      </p:pic>
      <p:pic>
        <p:nvPicPr>
          <p:cNvPr id="16" name="Picture 15"/>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0" y="0"/>
            <a:ext cx="9144000" cy="3702676"/>
          </a:xfrm>
          <a:prstGeom prst="rect">
            <a:avLst/>
          </a:prstGeom>
          <a:blipFill dpi="0" rotWithShape="1">
            <a:blip r:embed="rId16">
              <a:alphaModFix amt="30000"/>
            </a:blip>
            <a:srcRect/>
            <a:tile tx="0" ty="0" sx="100000" sy="100000" flip="none" algn="tl"/>
          </a:blipFill>
          <a:scene3d>
            <a:camera prst="orthographicFront">
              <a:rot lat="0" lon="0" rev="10800000"/>
            </a:camera>
            <a:lightRig rig="threePt" dir="t"/>
          </a:scene3d>
        </p:spPr>
      </p:pic>
      <p:sp>
        <p:nvSpPr>
          <p:cNvPr id="2" name="Title Placeholder 1"/>
          <p:cNvSpPr>
            <a:spLocks noGrp="1"/>
          </p:cNvSpPr>
          <p:nvPr>
            <p:ph type="title"/>
          </p:nvPr>
        </p:nvSpPr>
        <p:spPr>
          <a:xfrm>
            <a:off x="457200" y="94123"/>
            <a:ext cx="8229600" cy="914400"/>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0" y="1143000"/>
            <a:ext cx="9144000" cy="5167649"/>
          </a:xfrm>
          <a:prstGeom prst="rect">
            <a:avLst/>
          </a:prstGeom>
          <a:solidFill>
            <a:schemeClr val="bg1"/>
          </a:solidFill>
          <a:ln>
            <a:noFill/>
          </a:ln>
        </p:spPr>
        <p:txBody>
          <a:bodyPr vert="horz" lIns="457200" tIns="91440" rIns="457200"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06329" y="6624904"/>
            <a:ext cx="5865921" cy="181672"/>
          </a:xfrm>
          <a:prstGeom prst="rect">
            <a:avLst/>
          </a:prstGeom>
        </p:spPr>
        <p:txBody>
          <a:bodyPr vert="horz" lIns="91440" tIns="45720" rIns="91440" bIns="45720" rtlCol="0" anchor="ctr"/>
          <a:lstStyle>
            <a:lvl1pPr algn="l">
              <a:defRPr sz="1200" b="1">
                <a:solidFill>
                  <a:schemeClr val="tx1"/>
                </a:solidFill>
              </a:defRPr>
            </a:lvl1pPr>
          </a:lstStyle>
          <a:p>
            <a:r>
              <a:rPr lang="en-US" smtClean="0"/>
              <a:t>10 May 2018 © Copyright by Jeff Moden - All Rights Reserved</a:t>
            </a:r>
            <a:endParaRPr lang="en-US" dirty="0"/>
          </a:p>
        </p:txBody>
      </p:sp>
      <p:sp>
        <p:nvSpPr>
          <p:cNvPr id="5" name="Footer Placeholder 4"/>
          <p:cNvSpPr>
            <a:spLocks noGrp="1"/>
          </p:cNvSpPr>
          <p:nvPr>
            <p:ph type="ftr" sz="quarter" idx="3"/>
          </p:nvPr>
        </p:nvSpPr>
        <p:spPr>
          <a:xfrm>
            <a:off x="228193" y="6352149"/>
            <a:ext cx="6344057" cy="272755"/>
          </a:xfrm>
          <a:prstGeom prst="rect">
            <a:avLst/>
          </a:prstGeom>
        </p:spPr>
        <p:txBody>
          <a:bodyPr vert="horz" lIns="91440" tIns="45720" rIns="91440" bIns="45720" rtlCol="0" anchor="ctr"/>
          <a:lstStyle>
            <a:lvl1pPr algn="l">
              <a:defRPr sz="1600" b="1">
                <a:solidFill>
                  <a:schemeClr val="tx1"/>
                </a:solidFill>
                <a:latin typeface="Arial Black" pitchFamily="34" charset="0"/>
              </a:defRPr>
            </a:lvl1pPr>
          </a:lstStyle>
          <a:p>
            <a:r>
              <a:rPr lang="en-US" smtClean="0"/>
              <a:t>"Black Arts" Index Maintenance #1</a:t>
            </a:r>
            <a:endParaRPr lang="en-US" dirty="0"/>
          </a:p>
        </p:txBody>
      </p:sp>
      <p:sp>
        <p:nvSpPr>
          <p:cNvPr id="6" name="Slide Number Placeholder 5"/>
          <p:cNvSpPr>
            <a:spLocks noGrp="1"/>
          </p:cNvSpPr>
          <p:nvPr>
            <p:ph type="sldNum" sz="quarter" idx="4"/>
          </p:nvPr>
        </p:nvSpPr>
        <p:spPr>
          <a:xfrm>
            <a:off x="228193" y="6624904"/>
            <a:ext cx="527746" cy="181672"/>
          </a:xfrm>
          <a:prstGeom prst="rect">
            <a:avLst/>
          </a:prstGeom>
        </p:spPr>
        <p:txBody>
          <a:bodyPr vert="horz" lIns="91440" tIns="45720" rIns="91440" bIns="45720" rtlCol="0" anchor="ctr"/>
          <a:lstStyle>
            <a:lvl1pPr algn="r">
              <a:defRPr sz="1200" b="1">
                <a:solidFill>
                  <a:schemeClr val="tx1"/>
                </a:solidFill>
              </a:defRPr>
            </a:lvl1pPr>
          </a:lstStyle>
          <a:p>
            <a:pPr algn="l"/>
            <a:fld id="{87FD5303-69AD-2E4D-B18B-E5EED0F0A60B}" type="slidenum">
              <a:rPr lang="en-US" smtClean="0"/>
              <a:pPr algn="l"/>
              <a:t>‹#›</a:t>
            </a:fld>
            <a:r>
              <a:rPr lang="en-US" smtClean="0"/>
              <a:t>    </a:t>
            </a:r>
            <a:endParaRPr lang="en-US" dirty="0"/>
          </a:p>
        </p:txBody>
      </p:sp>
      <p:sp>
        <p:nvSpPr>
          <p:cNvPr id="8" name="Rectangle 7"/>
          <p:cNvSpPr/>
          <p:nvPr/>
        </p:nvSpPr>
        <p:spPr>
          <a:xfrm>
            <a:off x="6572250" y="6310650"/>
            <a:ext cx="2571750" cy="552114"/>
          </a:xfrm>
          <a:custGeom>
            <a:avLst/>
            <a:gdLst>
              <a:gd name="connsiteX0" fmla="*/ 0 w 2571750"/>
              <a:gd name="connsiteY0" fmla="*/ 0 h 547351"/>
              <a:gd name="connsiteX1" fmla="*/ 2571750 w 2571750"/>
              <a:gd name="connsiteY1" fmla="*/ 0 h 547351"/>
              <a:gd name="connsiteX2" fmla="*/ 2571750 w 2571750"/>
              <a:gd name="connsiteY2" fmla="*/ 547351 h 547351"/>
              <a:gd name="connsiteX3" fmla="*/ 0 w 2571750"/>
              <a:gd name="connsiteY3" fmla="*/ 547351 h 547351"/>
              <a:gd name="connsiteX4" fmla="*/ 0 w 2571750"/>
              <a:gd name="connsiteY4" fmla="*/ 0 h 547351"/>
              <a:gd name="connsiteX0" fmla="*/ 0 w 2571750"/>
              <a:gd name="connsiteY0" fmla="*/ 0 h 552114"/>
              <a:gd name="connsiteX1" fmla="*/ 2571750 w 2571750"/>
              <a:gd name="connsiteY1" fmla="*/ 0 h 552114"/>
              <a:gd name="connsiteX2" fmla="*/ 2571750 w 2571750"/>
              <a:gd name="connsiteY2" fmla="*/ 547351 h 552114"/>
              <a:gd name="connsiteX3" fmla="*/ 161925 w 2571750"/>
              <a:gd name="connsiteY3" fmla="*/ 552114 h 552114"/>
              <a:gd name="connsiteX4" fmla="*/ 0 w 2571750"/>
              <a:gd name="connsiteY4" fmla="*/ 0 h 55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0" h="552114">
                <a:moveTo>
                  <a:pt x="0" y="0"/>
                </a:moveTo>
                <a:lnTo>
                  <a:pt x="2571750" y="0"/>
                </a:lnTo>
                <a:lnTo>
                  <a:pt x="2571750" y="547351"/>
                </a:lnTo>
                <a:lnTo>
                  <a:pt x="161925" y="552114"/>
                </a:lnTo>
                <a:lnTo>
                  <a:pt x="0" y="0"/>
                </a:lnTo>
                <a:close/>
              </a:path>
            </a:pathLst>
          </a:cu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457200" rtl="0" eaLnBrk="1" latinLnBrk="0" hangingPunct="1">
        <a:lnSpc>
          <a:spcPts val="3600"/>
        </a:lnSpc>
        <a:spcBef>
          <a:spcPct val="0"/>
        </a:spcBef>
        <a:buNone/>
        <a:defRPr sz="3600" kern="1200">
          <a:ln>
            <a:solidFill>
              <a:srgbClr val="0033CC"/>
            </a:solidFill>
          </a:ln>
          <a:solidFill>
            <a:schemeClr val="bg1"/>
          </a:solidFill>
          <a:latin typeface="Arial Black" pitchFamily="34" charset="0"/>
          <a:ea typeface="+mj-ea"/>
          <a:cs typeface="+mj-cs"/>
        </a:defRPr>
      </a:lvl1pPr>
    </p:titleStyle>
    <p:bodyStyle>
      <a:lvl1pPr marL="342900" indent="-342900" algn="l" defTabSz="457200" rtl="0" eaLnBrk="1" latinLnBrk="0" hangingPunct="1">
        <a:spcBef>
          <a:spcPct val="20000"/>
        </a:spcBef>
        <a:buClr>
          <a:schemeClr val="tx1"/>
        </a:buClr>
        <a:buFont typeface="Wingdings" pitchFamily="2" charset="2"/>
        <a:buChar char="Ø"/>
        <a:defRPr sz="3000" kern="1200">
          <a:ln w="3175">
            <a:noFill/>
          </a:ln>
          <a:solidFill>
            <a:srgbClr val="163764"/>
          </a:solidFill>
          <a:latin typeface="Arial Black" pitchFamily="34" charset="0"/>
          <a:ea typeface="+mn-ea"/>
          <a:cs typeface="+mn-cs"/>
        </a:defRPr>
      </a:lvl1pPr>
      <a:lvl2pPr marL="742950" indent="-285750" algn="l" defTabSz="457200" rtl="0" eaLnBrk="1" latinLnBrk="0" hangingPunct="1">
        <a:spcBef>
          <a:spcPct val="20000"/>
        </a:spcBef>
        <a:buClr>
          <a:schemeClr val="tx1"/>
        </a:buClr>
        <a:buFont typeface="Wingdings" pitchFamily="2" charset="2"/>
        <a:buChar char="Ø"/>
        <a:defRPr sz="2600" kern="1200">
          <a:ln w="3175">
            <a:noFill/>
          </a:ln>
          <a:solidFill>
            <a:srgbClr val="163764"/>
          </a:solidFill>
          <a:latin typeface="Arial Black" pitchFamily="34" charset="0"/>
          <a:ea typeface="+mn-ea"/>
          <a:cs typeface="+mn-cs"/>
        </a:defRPr>
      </a:lvl2pPr>
      <a:lvl3pPr marL="1143000" indent="-228600" algn="l" defTabSz="457200" rtl="0" eaLnBrk="1" latinLnBrk="0" hangingPunct="1">
        <a:spcBef>
          <a:spcPct val="20000"/>
        </a:spcBef>
        <a:buClr>
          <a:schemeClr val="tx1"/>
        </a:buClr>
        <a:buFont typeface="Wingdings" pitchFamily="2" charset="2"/>
        <a:buChar char="Ø"/>
        <a:defRPr sz="2200" kern="1200">
          <a:ln w="3175">
            <a:noFill/>
          </a:ln>
          <a:solidFill>
            <a:srgbClr val="163764"/>
          </a:solidFill>
          <a:latin typeface="Arial Black" pitchFamily="34" charset="0"/>
          <a:ea typeface="+mn-ea"/>
          <a:cs typeface="+mn-cs"/>
        </a:defRPr>
      </a:lvl3pPr>
      <a:lvl4pPr marL="1600200" indent="-228600" algn="l" defTabSz="457200" rtl="0" eaLnBrk="1" latinLnBrk="0" hangingPunct="1">
        <a:spcBef>
          <a:spcPct val="20000"/>
        </a:spcBef>
        <a:buClr>
          <a:schemeClr val="tx1"/>
        </a:buClr>
        <a:buFont typeface="Wingdings" pitchFamily="2" charset="2"/>
        <a:buChar char="Ø"/>
        <a:defRPr sz="2000" kern="1200">
          <a:ln w="3175">
            <a:noFill/>
          </a:ln>
          <a:solidFill>
            <a:srgbClr val="163764"/>
          </a:solidFill>
          <a:latin typeface="Arial Black" pitchFamily="34" charset="0"/>
          <a:ea typeface="+mn-ea"/>
          <a:cs typeface="+mn-cs"/>
        </a:defRPr>
      </a:lvl4pPr>
      <a:lvl5pPr marL="2057400" indent="-228600" algn="l" defTabSz="457200" rtl="0" eaLnBrk="1" latinLnBrk="0" hangingPunct="1">
        <a:spcBef>
          <a:spcPct val="20000"/>
        </a:spcBef>
        <a:buClr>
          <a:schemeClr val="tx1"/>
        </a:buClr>
        <a:buFont typeface="Wingdings" pitchFamily="2" charset="2"/>
        <a:buChar char="Ø"/>
        <a:defRPr sz="1800" kern="1200">
          <a:ln w="3175">
            <a:noFill/>
          </a:ln>
          <a:solidFill>
            <a:srgbClr val="163764"/>
          </a:solidFill>
          <a:latin typeface="Arial Black"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brentozar.com/archive/2013/09/why-index-fragmentation-doesnt-matter-video/" TargetMode="External"/><Relationship Id="rId2" Type="http://schemas.openxmlformats.org/officeDocument/2006/relationships/hyperlink" Target="https://www.brentozar.com/archive/2012/08/sql-server-index-fragmentation/"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www.sqlskills.com/blogs/paul/performance-issues-from-wasted-buffer-pool-memory/" TargetMode="External"/><Relationship Id="rId2" Type="http://schemas.openxmlformats.org/officeDocument/2006/relationships/hyperlink" Target="https://www.sqlskills.com/blogs/paul/how-expensive-are-page-splits-in-terms-of-transaction-log/"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sys-dm-db-index-physical-stats-transact-sql"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sqlskills.com/" TargetMode="External"/><Relationship Id="rId2" Type="http://schemas.openxmlformats.org/officeDocument/2006/relationships/hyperlink" Target="https://www.brentozar.com/" TargetMode="External"/><Relationship Id="rId1" Type="http://schemas.openxmlformats.org/officeDocument/2006/relationships/slideLayout" Target="../slideLayouts/slideLayout3.xml"/><Relationship Id="rId4" Type="http://schemas.openxmlformats.org/officeDocument/2006/relationships/hyperlink" Target="http://www.sqlservercentral.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45.xml.rels><?xml version="1.0" encoding="UTF-8" standalone="yes"?>
<Relationships xmlns="http://schemas.openxmlformats.org/package/2006/relationships"><Relationship Id="rId2" Type="http://schemas.openxmlformats.org/officeDocument/2006/relationships/hyperlink" Target="https://docs.microsoft.com/en-us/sql/relational-databases/system-dynamic-management-views/sys-dm-db-index-physical-stats-transact-sql"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slideLayout" Target="../slideLayouts/slideLayout7.xml"/><Relationship Id="rId7" Type="http://schemas.openxmlformats.org/officeDocument/2006/relationships/image" Target="../media/image34.emf"/><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1.emf"/><Relationship Id="rId5"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37.emf"/></Relationships>
</file>

<file path=ppt/slides/_rels/slide5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7.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docs.microsoft.com/en-us/sql/relational-databases/system-dynamic-management-views/sys-dm-db-index-physical-stats-transact-sql"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gi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9.gif"/><Relationship Id="rId4" Type="http://schemas.openxmlformats.org/officeDocument/2006/relationships/image" Target="../media/image48.gif"/></Relationships>
</file>

<file path=ppt/slides/_rels/slide6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55.gif"/><Relationship Id="rId3" Type="http://schemas.openxmlformats.org/officeDocument/2006/relationships/slideLayout" Target="../slideLayouts/slideLayout3.xml"/><Relationship Id="rId7" Type="http://schemas.openxmlformats.org/officeDocument/2006/relationships/image" Target="../media/image54.gif"/><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3.gif"/><Relationship Id="rId5" Type="http://schemas.openxmlformats.org/officeDocument/2006/relationships/image" Target="../media/image11.png"/><Relationship Id="rId4" Type="http://schemas.openxmlformats.org/officeDocument/2006/relationships/notesSlide" Target="../notesSlides/notesSlide2.xml"/><Relationship Id="rId9" Type="http://schemas.openxmlformats.org/officeDocument/2006/relationships/image" Target="../media/image56.gif"/></Relationships>
</file>

<file path=ppt/slides/_rels/slide69.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technet.microsoft.com/en-us/library/ms177443(v=sql.105).aspx" TargetMode="External"/><Relationship Id="rId2" Type="http://schemas.openxmlformats.org/officeDocument/2006/relationships/hyperlink" Target="https://technet.microsoft.com/en-us/library/ms189051(v=sql.105).aspx" TargetMode="External"/><Relationship Id="rId1" Type="http://schemas.openxmlformats.org/officeDocument/2006/relationships/slideLayout" Target="../slideLayouts/slideLayout3.xml"/><Relationship Id="rId5" Type="http://schemas.openxmlformats.org/officeDocument/2006/relationships/hyperlink" Target="https://docs.microsoft.com/en-us/sql/relational-databases/indexes/reorganize-and-rebuild-indexes" TargetMode="External"/><Relationship Id="rId4" Type="http://schemas.openxmlformats.org/officeDocument/2006/relationships/hyperlink" Target="https://technet.microsoft.com/en-us/library/ms177484(v=sql.105).aspx"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www.sqlskills.com/blogs/paul/how-expensive-are-page-splits-in-terms-of-transaction-log/" TargetMode="External"/><Relationship Id="rId2" Type="http://schemas.openxmlformats.org/officeDocument/2006/relationships/hyperlink" Target="https://docs.microsoft.com/en-us/sql/relational-databases/system-dynamic-management-views/sys-dm-db-index-physical-stats-transact-sql" TargetMode="External"/><Relationship Id="rId1" Type="http://schemas.openxmlformats.org/officeDocument/2006/relationships/slideLayout" Target="../slideLayouts/slideLayout3.xml"/><Relationship Id="rId4" Type="http://schemas.openxmlformats.org/officeDocument/2006/relationships/hyperlink" Target="https://docs.microsoft.com/en-us/sql/relational-databases/indexes/specify-fill-factor-for-an-index"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www.brentozar.com/archive/2012/08/sql-server-index-fragmentation/" TargetMode="External"/><Relationship Id="rId2" Type="http://schemas.openxmlformats.org/officeDocument/2006/relationships/hyperlink" Target="https://ola.hallengren.com/sql-server-index-and-statistics-maintenance.html" TargetMode="External"/><Relationship Id="rId1" Type="http://schemas.openxmlformats.org/officeDocument/2006/relationships/slideLayout" Target="../slideLayouts/slideLayout3.xml"/><Relationship Id="rId4" Type="http://schemas.openxmlformats.org/officeDocument/2006/relationships/hyperlink" Target="https://www.brentozar.com/archive/2013/09/why-index-fragmentation-doesnt-matter-video/" TargetMode="External"/></Relationships>
</file>

<file path=ppt/slides/_rels/slide86.xml.rels><?xml version="1.0" encoding="UTF-8" standalone="yes"?>
<Relationships xmlns="http://schemas.openxmlformats.org/package/2006/relationships"><Relationship Id="rId8" Type="http://schemas.openxmlformats.org/officeDocument/2006/relationships/hyperlink" Target="https://www.sqlskills.com/insidercontent/201505/20150511newsletter.pdf" TargetMode="External"/><Relationship Id="rId13" Type="http://schemas.openxmlformats.org/officeDocument/2006/relationships/hyperlink" Target="https://www.sqlskills.com/blogs/paul/tracking-page-splits-using-the-transaction-log/" TargetMode="External"/><Relationship Id="rId18" Type="http://schemas.openxmlformats.org/officeDocument/2006/relationships/hyperlink" Target="http://www.sqlskills.com/insidercontent/commonsqlservermyths.pdf" TargetMode="External"/><Relationship Id="rId3" Type="http://schemas.openxmlformats.org/officeDocument/2006/relationships/hyperlink" Target="https://www.sqlskills.com/blogs/paul/performance-issues-from-wasted-buffer-pool-memory/" TargetMode="External"/><Relationship Id="rId21" Type="http://schemas.openxmlformats.org/officeDocument/2006/relationships/hyperlink" Target="https://www.sqlskills.com/blogs/paul/on-index-key-size-index-depth-and-performance/" TargetMode="External"/><Relationship Id="rId7" Type="http://schemas.openxmlformats.org/officeDocument/2006/relationships/hyperlink" Target="https://www.sqlskills.com/blogs/paul/sqlskills-sql101-rebuild-vs-reorganize/" TargetMode="External"/><Relationship Id="rId12" Type="http://schemas.openxmlformats.org/officeDocument/2006/relationships/hyperlink" Target="https://www.sqlskills.com/blogs/paul/easy-automation-of-sql-server-database-maintenance/" TargetMode="External"/><Relationship Id="rId17" Type="http://schemas.openxmlformats.org/officeDocument/2006/relationships/hyperlink" Target="https://www.sqlskills.com/blogs/paul/a-sql-server-dba-myth-a-day-2530-fill-factor/" TargetMode="External"/><Relationship Id="rId2" Type="http://schemas.openxmlformats.org/officeDocument/2006/relationships/hyperlink" Target="https://www.sqlskills.com/blogs/paul/why-you-should-not-shrink-your-data-files/" TargetMode="External"/><Relationship Id="rId16" Type="http://schemas.openxmlformats.org/officeDocument/2006/relationships/hyperlink" Target="https://www.sqlskills.com/blogs/paul/can-guid-cluster-keys-cause-non-clustered-index-fragmentation/" TargetMode="External"/><Relationship Id="rId20" Type="http://schemas.openxmlformats.org/officeDocument/2006/relationships/hyperlink" Target="https://www.sqlskills.com/blogs/paul/conference-questions-pot-pourri-3-unexpected-index-rebuild-results-and-bulk-logged-operations/" TargetMode="External"/><Relationship Id="rId1" Type="http://schemas.openxmlformats.org/officeDocument/2006/relationships/slideLayout" Target="../slideLayouts/slideLayout3.xml"/><Relationship Id="rId6" Type="http://schemas.openxmlformats.org/officeDocument/2006/relationships/hyperlink" Target="https://www.sqlskills.com/blogs/kimberly/content/binary/indexesrightbalance-defrag.pdf?59c59e" TargetMode="External"/><Relationship Id="rId11" Type="http://schemas.openxmlformats.org/officeDocument/2006/relationships/hyperlink" Target="https://www.sqlskills.com/blogs/paul/inside-the-storage-engine-anatomy-of-a-record/" TargetMode="External"/><Relationship Id="rId5" Type="http://schemas.openxmlformats.org/officeDocument/2006/relationships/hyperlink" Target="https://www.sqlskills.com/blogs/paul/clustered-or-nonclustered-index-on-a-random-guid/" TargetMode="External"/><Relationship Id="rId15" Type="http://schemas.openxmlformats.org/officeDocument/2006/relationships/hyperlink" Target="https://www.sqlskills.com/blogs/paul/importance-of-index-maintenance/" TargetMode="External"/><Relationship Id="rId10" Type="http://schemas.openxmlformats.org/officeDocument/2006/relationships/hyperlink" Target="https://www.sqlskills.com/blogs/paul/inside-the-storage-engine-anatomy-of-a-page/" TargetMode="External"/><Relationship Id="rId19" Type="http://schemas.openxmlformats.org/officeDocument/2006/relationships/hyperlink" Target="https://www.sqlskills.com/blogs/kimberly/the-clustered-index-debate-continues/" TargetMode="External"/><Relationship Id="rId4" Type="http://schemas.openxmlformats.org/officeDocument/2006/relationships/hyperlink" Target="https://www.sqlskills.com/blogs/paul/how-expensive-are-page-splits-in-terms-of-transaction-log/" TargetMode="External"/><Relationship Id="rId9" Type="http://schemas.openxmlformats.org/officeDocument/2006/relationships/hyperlink" Target="https://www.sqlskills.com/blogs/jonathan/the-accidental-dba-day-14-of-30-index-maintenance/" TargetMode="External"/><Relationship Id="rId14" Type="http://schemas.openxmlformats.org/officeDocument/2006/relationships/hyperlink" Target="https://www.sqlskills.com/blogs/paul/index-rebuilds-depend-on-stats-which-are-updated-by-index-rebuilds/" TargetMode="External"/><Relationship Id="rId22" Type="http://schemas.openxmlformats.org/officeDocument/2006/relationships/hyperlink" Target="https://www.sqlskills.com/blogs/paul/inside-the-storage-engine-proof-that-records-are-not-always-physically-stored-in-index-key-order/"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"Black Arts"</a:t>
            </a:r>
            <a:br>
              <a:rPr lang="en-US" dirty="0" smtClean="0"/>
            </a:br>
            <a:r>
              <a:rPr lang="en-US" dirty="0" smtClean="0"/>
              <a:t>Index Maintenance #1</a:t>
            </a:r>
            <a:endParaRPr lang="en-US" dirty="0"/>
          </a:p>
        </p:txBody>
      </p:sp>
      <p:sp>
        <p:nvSpPr>
          <p:cNvPr id="4" name="Text Placeholder 3"/>
          <p:cNvSpPr>
            <a:spLocks noGrp="1"/>
          </p:cNvSpPr>
          <p:nvPr>
            <p:ph type="body" sz="quarter" idx="10"/>
          </p:nvPr>
        </p:nvSpPr>
        <p:spPr/>
        <p:txBody>
          <a:bodyPr/>
          <a:lstStyle/>
          <a:p>
            <a:pPr>
              <a:spcBef>
                <a:spcPts val="0"/>
              </a:spcBef>
            </a:pPr>
            <a:r>
              <a:rPr lang="en-US" dirty="0" smtClean="0"/>
              <a:t>SQL Saturday #830- Colorado Springs, CO</a:t>
            </a:r>
          </a:p>
          <a:p>
            <a:pPr>
              <a:spcBef>
                <a:spcPts val="0"/>
              </a:spcBef>
            </a:pPr>
            <a:r>
              <a:rPr lang="en-US" dirty="0" smtClean="0"/>
              <a:t>06 April, 2019</a:t>
            </a:r>
            <a:endParaRPr lang="en-US" dirty="0"/>
          </a:p>
        </p:txBody>
      </p:sp>
      <p:sp>
        <p:nvSpPr>
          <p:cNvPr id="7" name="Subtitle 1"/>
          <p:cNvSpPr>
            <a:spLocks noGrp="1"/>
          </p:cNvSpPr>
          <p:nvPr>
            <p:ph type="subTitle" idx="1"/>
          </p:nvPr>
        </p:nvSpPr>
        <p:spPr>
          <a:xfrm>
            <a:off x="458408" y="2435380"/>
            <a:ext cx="8203153" cy="2354334"/>
          </a:xfrm>
        </p:spPr>
        <p:txBody>
          <a:bodyPr>
            <a:normAutofit/>
          </a:bodyPr>
          <a:lstStyle/>
          <a:p>
            <a:r>
              <a:rPr lang="en-US" dirty="0"/>
              <a:t>How the “Best Practice” Methods are Silently Killing </a:t>
            </a:r>
            <a:r>
              <a:rPr lang="en-US" dirty="0" smtClean="0"/>
              <a:t>Performance</a:t>
            </a:r>
          </a:p>
          <a:p>
            <a:r>
              <a:rPr lang="en-US" dirty="0" smtClean="0"/>
              <a:t>Jeff Moden</a:t>
            </a:r>
            <a:endParaRPr lang="en-US" dirty="0"/>
          </a:p>
        </p:txBody>
      </p:sp>
    </p:spTree>
    <p:extLst>
      <p:ext uri="{BB962C8B-B14F-4D97-AF65-F5344CB8AC3E}">
        <p14:creationId xmlns:p14="http://schemas.microsoft.com/office/powerpoint/2010/main" val="17628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10</a:t>
            </a:fld>
            <a:r>
              <a:rPr lang="en-US" smtClean="0"/>
              <a:t>    </a:t>
            </a:r>
            <a:endParaRPr lang="en-US" dirty="0"/>
          </a:p>
        </p:txBody>
      </p:sp>
      <p:sp>
        <p:nvSpPr>
          <p:cNvPr id="5" name="Title 4"/>
          <p:cNvSpPr>
            <a:spLocks noGrp="1"/>
          </p:cNvSpPr>
          <p:nvPr>
            <p:ph type="title"/>
          </p:nvPr>
        </p:nvSpPr>
        <p:spPr/>
        <p:txBody>
          <a:bodyPr>
            <a:normAutofit/>
          </a:bodyPr>
          <a:lstStyle/>
          <a:p>
            <a:r>
              <a:rPr lang="en-US" dirty="0"/>
              <a:t>GUID Tests for </a:t>
            </a:r>
            <a:r>
              <a:rPr lang="en-US" dirty="0" smtClean="0"/>
              <a:t>BA#1 (folder)</a:t>
            </a:r>
            <a:endParaRPr lang="en-US" dirty="0"/>
          </a:p>
        </p:txBody>
      </p:sp>
      <p:sp>
        <p:nvSpPr>
          <p:cNvPr id="6" name="Content Placeholder 5"/>
          <p:cNvSpPr>
            <a:spLocks noGrp="1"/>
          </p:cNvSpPr>
          <p:nvPr>
            <p:ph sz="quarter" idx="10"/>
          </p:nvPr>
        </p:nvSpPr>
        <p:spPr/>
        <p:txBody>
          <a:bodyPr>
            <a:normAutofit fontScale="92500" lnSpcReduction="20000"/>
          </a:bodyPr>
          <a:lstStyle/>
          <a:p>
            <a:r>
              <a:rPr lang="en-US" dirty="0" smtClean="0"/>
              <a:t>010 </a:t>
            </a:r>
            <a:r>
              <a:rPr lang="en-US" dirty="0"/>
              <a:t>Create </a:t>
            </a:r>
            <a:r>
              <a:rPr lang="en-US" dirty="0" err="1"/>
              <a:t>FragTest</a:t>
            </a:r>
            <a:r>
              <a:rPr lang="en-US" dirty="0"/>
              <a:t> DB and Source </a:t>
            </a:r>
            <a:r>
              <a:rPr lang="en-US" dirty="0" err="1" smtClean="0"/>
              <a:t>Tables.sql</a:t>
            </a:r>
            <a:endParaRPr lang="en-US" dirty="0" smtClean="0"/>
          </a:p>
          <a:p>
            <a:pPr lvl="1"/>
            <a:r>
              <a:rPr lang="en-US" dirty="0" smtClean="0"/>
              <a:t>Creates the </a:t>
            </a:r>
            <a:r>
              <a:rPr lang="en-US" dirty="0" err="1" smtClean="0"/>
              <a:t>FragTest</a:t>
            </a:r>
            <a:r>
              <a:rPr lang="en-US" dirty="0" smtClean="0"/>
              <a:t> data base and test tables.</a:t>
            </a:r>
          </a:p>
          <a:p>
            <a:pPr lvl="1"/>
            <a:r>
              <a:rPr lang="en-US" dirty="0" err="1" smtClean="0"/>
              <a:t>dbo.GuidSource</a:t>
            </a:r>
            <a:r>
              <a:rPr lang="en-US" dirty="0" smtClean="0"/>
              <a:t> table </a:t>
            </a:r>
          </a:p>
          <a:p>
            <a:pPr lvl="2"/>
            <a:r>
              <a:rPr lang="en-US" dirty="0" smtClean="0"/>
              <a:t>Random GUIDs for all tests except BASELINEs.</a:t>
            </a:r>
          </a:p>
          <a:p>
            <a:pPr lvl="2"/>
            <a:r>
              <a:rPr lang="en-US" dirty="0" smtClean="0"/>
              <a:t>Random order preserved by </a:t>
            </a:r>
            <a:r>
              <a:rPr lang="en-US" dirty="0" err="1" smtClean="0"/>
              <a:t>RowNum</a:t>
            </a:r>
            <a:r>
              <a:rPr lang="en-US" dirty="0" smtClean="0"/>
              <a:t>.</a:t>
            </a:r>
          </a:p>
          <a:p>
            <a:pPr lvl="1"/>
            <a:r>
              <a:rPr lang="en-US" dirty="0" err="1" smtClean="0"/>
              <a:t>dbo.GuidSourceSorted</a:t>
            </a:r>
            <a:r>
              <a:rPr lang="en-US" dirty="0" smtClean="0"/>
              <a:t> table</a:t>
            </a:r>
          </a:p>
          <a:p>
            <a:pPr lvl="2"/>
            <a:r>
              <a:rPr lang="en-US" dirty="0" smtClean="0"/>
              <a:t>Sorted GUIDs for BASELINEs.</a:t>
            </a:r>
          </a:p>
          <a:p>
            <a:pPr lvl="2"/>
            <a:r>
              <a:rPr lang="en-US" dirty="0" smtClean="0"/>
              <a:t>Same GUIDs as in </a:t>
            </a:r>
            <a:r>
              <a:rPr lang="en-US" dirty="0" err="1" smtClean="0"/>
              <a:t>GuidSource</a:t>
            </a:r>
            <a:r>
              <a:rPr lang="en-US" dirty="0" smtClean="0"/>
              <a:t> but sorted.</a:t>
            </a:r>
          </a:p>
          <a:p>
            <a:pPr lvl="2"/>
            <a:r>
              <a:rPr lang="en-US" dirty="0" smtClean="0"/>
              <a:t>Sorted order preserved by </a:t>
            </a:r>
            <a:r>
              <a:rPr lang="en-US" dirty="0" err="1" smtClean="0"/>
              <a:t>RowNum</a:t>
            </a:r>
            <a:r>
              <a:rPr lang="en-US" dirty="0" smtClean="0"/>
              <a:t>.</a:t>
            </a:r>
          </a:p>
          <a:p>
            <a:pPr lvl="1"/>
            <a:r>
              <a:rPr lang="en-US" dirty="0" err="1" smtClean="0"/>
              <a:t>dbo.IxPageStats</a:t>
            </a:r>
            <a:r>
              <a:rPr lang="en-US" dirty="0" smtClean="0"/>
              <a:t> table</a:t>
            </a:r>
          </a:p>
          <a:p>
            <a:pPr lvl="2"/>
            <a:r>
              <a:rPr lang="en-US" dirty="0" smtClean="0"/>
              <a:t>Contains test results by hour.</a:t>
            </a:r>
          </a:p>
          <a:p>
            <a:pPr lvl="2"/>
            <a:r>
              <a:rPr lang="en-US" dirty="0" smtClean="0"/>
              <a:t>Test Name, Fragmentation, Insert Durations, Defrag Type and Duration, etc.</a:t>
            </a:r>
          </a:p>
          <a:p>
            <a:endParaRPr lang="en-US" dirty="0" smtClean="0"/>
          </a:p>
          <a:p>
            <a:pPr lvl="1"/>
            <a:endParaRPr lang="en-US" dirty="0"/>
          </a:p>
        </p:txBody>
      </p:sp>
      <p:sp>
        <p:nvSpPr>
          <p:cNvPr id="8" name="Flowchart: Connector 7"/>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09249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11</a:t>
            </a:fld>
            <a:r>
              <a:rPr lang="en-US" smtClean="0"/>
              <a:t>    </a:t>
            </a:r>
            <a:endParaRPr lang="en-US" dirty="0"/>
          </a:p>
        </p:txBody>
      </p:sp>
      <p:sp>
        <p:nvSpPr>
          <p:cNvPr id="5" name="Title 4"/>
          <p:cNvSpPr>
            <a:spLocks noGrp="1"/>
          </p:cNvSpPr>
          <p:nvPr>
            <p:ph type="title"/>
          </p:nvPr>
        </p:nvSpPr>
        <p:spPr/>
        <p:txBody>
          <a:bodyPr/>
          <a:lstStyle/>
          <a:p>
            <a:r>
              <a:rPr lang="en-US" dirty="0"/>
              <a:t>GUID Tests for BA#1 (folder)</a:t>
            </a:r>
          </a:p>
        </p:txBody>
      </p:sp>
      <p:sp>
        <p:nvSpPr>
          <p:cNvPr id="6" name="Content Placeholder 5"/>
          <p:cNvSpPr>
            <a:spLocks noGrp="1"/>
          </p:cNvSpPr>
          <p:nvPr>
            <p:ph sz="quarter" idx="10"/>
          </p:nvPr>
        </p:nvSpPr>
        <p:spPr/>
        <p:txBody>
          <a:bodyPr>
            <a:normAutofit fontScale="92500" lnSpcReduction="10000"/>
          </a:bodyPr>
          <a:lstStyle/>
          <a:p>
            <a:r>
              <a:rPr lang="en-US" dirty="0" smtClean="0"/>
              <a:t>The is no script "020".</a:t>
            </a:r>
          </a:p>
          <a:p>
            <a:r>
              <a:rPr lang="en-US" dirty="0" smtClean="0"/>
              <a:t>030 </a:t>
            </a:r>
            <a:r>
              <a:rPr lang="en-US" dirty="0"/>
              <a:t>Create </a:t>
            </a:r>
            <a:r>
              <a:rPr lang="en-US" dirty="0" err="1" smtClean="0"/>
              <a:t>PopulateGuidTestAdaptive</a:t>
            </a:r>
            <a:r>
              <a:rPr lang="en-US" dirty="0" smtClean="0"/>
              <a:t> </a:t>
            </a:r>
            <a:r>
              <a:rPr lang="en-US" dirty="0" err="1" smtClean="0"/>
              <a:t>Procedure.sql</a:t>
            </a:r>
            <a:endParaRPr lang="en-US" dirty="0" smtClean="0"/>
          </a:p>
          <a:p>
            <a:pPr lvl="1"/>
            <a:r>
              <a:rPr lang="en-US" dirty="0" smtClean="0"/>
              <a:t>Creates the </a:t>
            </a:r>
            <a:r>
              <a:rPr lang="en-US" dirty="0" err="1" smtClean="0"/>
              <a:t>dbo.PopulateGuidTestAdaptive</a:t>
            </a:r>
            <a:r>
              <a:rPr lang="en-US" dirty="0" smtClean="0"/>
              <a:t> stored procedure.</a:t>
            </a:r>
          </a:p>
          <a:p>
            <a:pPr lvl="1"/>
            <a:r>
              <a:rPr lang="en-US" dirty="0" smtClean="0"/>
              <a:t>Provides a standard interface for all test runs.</a:t>
            </a:r>
          </a:p>
          <a:p>
            <a:pPr lvl="1"/>
            <a:r>
              <a:rPr lang="en-US" dirty="0" smtClean="0"/>
              <a:t>Populates the table under test.</a:t>
            </a:r>
          </a:p>
          <a:p>
            <a:pPr lvl="1"/>
            <a:r>
              <a:rPr lang="en-US" dirty="0" smtClean="0"/>
              <a:t>Does hourly measurements.</a:t>
            </a:r>
          </a:p>
          <a:p>
            <a:pPr lvl="1"/>
            <a:r>
              <a:rPr lang="en-US" dirty="0" smtClean="0"/>
              <a:t>Does end-of-day measurements and defrags according to parameters.</a:t>
            </a:r>
          </a:p>
          <a:p>
            <a:pPr lvl="1"/>
            <a:r>
              <a:rPr lang="en-US" dirty="0" smtClean="0"/>
              <a:t>Records defrag info.</a:t>
            </a:r>
            <a:endParaRPr lang="en-US" dirty="0"/>
          </a:p>
        </p:txBody>
      </p:sp>
      <p:sp>
        <p:nvSpPr>
          <p:cNvPr id="8" name="Flowchart: Connector 7"/>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63320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12</a:t>
            </a:fld>
            <a:r>
              <a:rPr lang="en-US" smtClean="0"/>
              <a:t>    </a:t>
            </a:r>
            <a:endParaRPr lang="en-US" dirty="0"/>
          </a:p>
        </p:txBody>
      </p:sp>
      <p:sp>
        <p:nvSpPr>
          <p:cNvPr id="5" name="Title 4"/>
          <p:cNvSpPr>
            <a:spLocks noGrp="1"/>
          </p:cNvSpPr>
          <p:nvPr>
            <p:ph type="title"/>
          </p:nvPr>
        </p:nvSpPr>
        <p:spPr/>
        <p:txBody>
          <a:bodyPr/>
          <a:lstStyle/>
          <a:p>
            <a:r>
              <a:rPr lang="en-US" dirty="0"/>
              <a:t>GUID Tests for BA#1 (folder)</a:t>
            </a:r>
          </a:p>
        </p:txBody>
      </p:sp>
      <p:sp>
        <p:nvSpPr>
          <p:cNvPr id="6" name="Content Placeholder 5"/>
          <p:cNvSpPr>
            <a:spLocks noGrp="1"/>
          </p:cNvSpPr>
          <p:nvPr>
            <p:ph sz="quarter" idx="10"/>
          </p:nvPr>
        </p:nvSpPr>
        <p:spPr/>
        <p:txBody>
          <a:bodyPr>
            <a:normAutofit fontScale="92500"/>
          </a:bodyPr>
          <a:lstStyle/>
          <a:p>
            <a:r>
              <a:rPr lang="en-US" dirty="0" smtClean="0"/>
              <a:t>Run </a:t>
            </a:r>
            <a:r>
              <a:rPr lang="en-US" dirty="0"/>
              <a:t>Tests 010 - Best Practices </a:t>
            </a:r>
            <a:r>
              <a:rPr lang="en-US" dirty="0" err="1"/>
              <a:t>Weekly.sql</a:t>
            </a:r>
            <a:endParaRPr lang="en-US" dirty="0"/>
          </a:p>
          <a:p>
            <a:pPr lvl="1"/>
            <a:r>
              <a:rPr lang="en-US" dirty="0"/>
              <a:t>123 byte index</a:t>
            </a:r>
          </a:p>
          <a:p>
            <a:pPr lvl="1"/>
            <a:r>
              <a:rPr lang="en-US" dirty="0" err="1" smtClean="0"/>
              <a:t>BPWK_FFnnn</a:t>
            </a:r>
            <a:r>
              <a:rPr lang="en-US" dirty="0" smtClean="0"/>
              <a:t> </a:t>
            </a:r>
            <a:r>
              <a:rPr lang="en-US" dirty="0"/>
              <a:t>where "</a:t>
            </a:r>
            <a:r>
              <a:rPr lang="en-US" dirty="0" err="1"/>
              <a:t>nnn</a:t>
            </a:r>
            <a:r>
              <a:rPr lang="en-US" dirty="0"/>
              <a:t>" = 070, 080, 090, or </a:t>
            </a:r>
            <a:r>
              <a:rPr lang="en-US" dirty="0" smtClean="0"/>
              <a:t>100</a:t>
            </a:r>
          </a:p>
          <a:p>
            <a:pPr lvl="1"/>
            <a:r>
              <a:rPr lang="en-US" dirty="0"/>
              <a:t>Also </a:t>
            </a:r>
            <a:r>
              <a:rPr lang="en-US" dirty="0" smtClean="0"/>
              <a:t>contains </a:t>
            </a:r>
            <a:r>
              <a:rPr lang="en-US" dirty="0"/>
              <a:t>the "narrow" Baseline and "narrow" </a:t>
            </a:r>
            <a:r>
              <a:rPr lang="en-US" dirty="0" err="1"/>
              <a:t>NoDefrag</a:t>
            </a:r>
            <a:r>
              <a:rPr lang="en-US" dirty="0"/>
              <a:t> run</a:t>
            </a:r>
            <a:r>
              <a:rPr lang="en-US" dirty="0" smtClean="0"/>
              <a:t>.</a:t>
            </a:r>
          </a:p>
          <a:p>
            <a:r>
              <a:rPr lang="en-US" dirty="0" smtClean="0"/>
              <a:t>Run </a:t>
            </a:r>
            <a:r>
              <a:rPr lang="en-US" dirty="0"/>
              <a:t>Tests 020 - Best Practices </a:t>
            </a:r>
            <a:r>
              <a:rPr lang="en-US" dirty="0" err="1"/>
              <a:t>Daily.sql</a:t>
            </a:r>
            <a:r>
              <a:rPr lang="en-US" dirty="0"/>
              <a:t> </a:t>
            </a:r>
          </a:p>
          <a:p>
            <a:pPr lvl="1"/>
            <a:r>
              <a:rPr lang="en-US" dirty="0"/>
              <a:t>123 byte index</a:t>
            </a:r>
          </a:p>
          <a:p>
            <a:pPr lvl="1"/>
            <a:r>
              <a:rPr lang="en-US" dirty="0" err="1"/>
              <a:t>BPDD_FFnnn</a:t>
            </a:r>
            <a:r>
              <a:rPr lang="en-US" dirty="0"/>
              <a:t> where "</a:t>
            </a:r>
            <a:r>
              <a:rPr lang="en-US" dirty="0" err="1"/>
              <a:t>nnn</a:t>
            </a:r>
            <a:r>
              <a:rPr lang="en-US" dirty="0"/>
              <a:t>" = 070, 080, 090, or 100</a:t>
            </a:r>
          </a:p>
          <a:p>
            <a:endParaRPr lang="en-US" dirty="0"/>
          </a:p>
        </p:txBody>
      </p:sp>
      <p:sp>
        <p:nvSpPr>
          <p:cNvPr id="8" name="Flowchart: Connector 7"/>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013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13</a:t>
            </a:fld>
            <a:r>
              <a:rPr lang="en-US" smtClean="0"/>
              <a:t>    </a:t>
            </a:r>
            <a:endParaRPr lang="en-US" dirty="0"/>
          </a:p>
        </p:txBody>
      </p:sp>
      <p:sp>
        <p:nvSpPr>
          <p:cNvPr id="5" name="Title 4"/>
          <p:cNvSpPr>
            <a:spLocks noGrp="1"/>
          </p:cNvSpPr>
          <p:nvPr>
            <p:ph type="title"/>
          </p:nvPr>
        </p:nvSpPr>
        <p:spPr/>
        <p:txBody>
          <a:bodyPr/>
          <a:lstStyle/>
          <a:p>
            <a:r>
              <a:rPr lang="en-US" dirty="0"/>
              <a:t>GUID Tests for BA#1 (folder)</a:t>
            </a:r>
          </a:p>
        </p:txBody>
      </p:sp>
      <p:sp>
        <p:nvSpPr>
          <p:cNvPr id="6" name="Content Placeholder 5"/>
          <p:cNvSpPr>
            <a:spLocks noGrp="1"/>
          </p:cNvSpPr>
          <p:nvPr>
            <p:ph sz="quarter" idx="10"/>
          </p:nvPr>
        </p:nvSpPr>
        <p:spPr/>
        <p:txBody>
          <a:bodyPr>
            <a:normAutofit lnSpcReduction="10000"/>
          </a:bodyPr>
          <a:lstStyle/>
          <a:p>
            <a:r>
              <a:rPr lang="en-US" dirty="0"/>
              <a:t>Run Tests 030 - Low Threshold Rebuilds </a:t>
            </a:r>
            <a:r>
              <a:rPr lang="en-US" dirty="0" err="1" smtClean="0"/>
              <a:t>Daily.sql</a:t>
            </a:r>
            <a:endParaRPr lang="en-US" dirty="0" smtClean="0"/>
          </a:p>
          <a:p>
            <a:pPr lvl="1"/>
            <a:r>
              <a:rPr lang="en-US" dirty="0" smtClean="0"/>
              <a:t>123 </a:t>
            </a:r>
            <a:r>
              <a:rPr lang="en-US" dirty="0"/>
              <a:t>byte index</a:t>
            </a:r>
          </a:p>
          <a:p>
            <a:pPr lvl="1"/>
            <a:r>
              <a:rPr lang="en-US" dirty="0" err="1"/>
              <a:t>LTDD_FFnnn</a:t>
            </a:r>
            <a:r>
              <a:rPr lang="en-US" dirty="0"/>
              <a:t> where "</a:t>
            </a:r>
            <a:r>
              <a:rPr lang="en-US" dirty="0" err="1"/>
              <a:t>nnn</a:t>
            </a:r>
            <a:r>
              <a:rPr lang="en-US" dirty="0"/>
              <a:t>" = 070, 080, </a:t>
            </a:r>
            <a:r>
              <a:rPr lang="en-US" dirty="0" smtClean="0"/>
              <a:t>090</a:t>
            </a:r>
          </a:p>
          <a:p>
            <a:r>
              <a:rPr lang="en-US" dirty="0"/>
              <a:t>Run Tests 040 - Low Threshold Rebuilds Daily </a:t>
            </a:r>
            <a:r>
              <a:rPr lang="en-US" dirty="0" err="1" smtClean="0"/>
              <a:t>Narrow.sql</a:t>
            </a:r>
            <a:endParaRPr lang="en-US" dirty="0" smtClean="0"/>
          </a:p>
          <a:p>
            <a:pPr lvl="1"/>
            <a:r>
              <a:rPr lang="en-US" dirty="0" smtClean="0"/>
              <a:t>24 </a:t>
            </a:r>
            <a:r>
              <a:rPr lang="en-US" dirty="0"/>
              <a:t>byte index</a:t>
            </a:r>
          </a:p>
          <a:p>
            <a:pPr lvl="1"/>
            <a:r>
              <a:rPr lang="en-US" dirty="0" err="1" smtClean="0"/>
              <a:t>NLTDD_FFnnn</a:t>
            </a:r>
            <a:r>
              <a:rPr lang="en-US" dirty="0" smtClean="0"/>
              <a:t> </a:t>
            </a:r>
            <a:r>
              <a:rPr lang="en-US" dirty="0"/>
              <a:t>where "</a:t>
            </a:r>
            <a:r>
              <a:rPr lang="en-US" dirty="0" err="1"/>
              <a:t>nnn</a:t>
            </a:r>
            <a:r>
              <a:rPr lang="en-US" dirty="0"/>
              <a:t>" = 070, 080, </a:t>
            </a:r>
            <a:r>
              <a:rPr lang="en-US" dirty="0" smtClean="0"/>
              <a:t>090</a:t>
            </a:r>
          </a:p>
          <a:p>
            <a:pPr lvl="1"/>
            <a:r>
              <a:rPr lang="en-US" dirty="0" smtClean="0"/>
              <a:t>Also contains the "narrow" Baseline and "narrow" </a:t>
            </a:r>
            <a:r>
              <a:rPr lang="en-US" dirty="0" err="1" smtClean="0"/>
              <a:t>NoDefrag</a:t>
            </a:r>
            <a:r>
              <a:rPr lang="en-US" dirty="0" smtClean="0"/>
              <a:t> run.</a:t>
            </a:r>
            <a:endParaRPr lang="en-US" dirty="0"/>
          </a:p>
          <a:p>
            <a:endParaRPr lang="en-US" dirty="0" smtClean="0"/>
          </a:p>
          <a:p>
            <a:endParaRPr lang="en-US" dirty="0"/>
          </a:p>
          <a:p>
            <a:endParaRPr lang="en-US" dirty="0"/>
          </a:p>
        </p:txBody>
      </p:sp>
      <p:sp>
        <p:nvSpPr>
          <p:cNvPr id="8" name="Flowchart: Connector 7"/>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47527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"We </a:t>
            </a:r>
            <a:r>
              <a:rPr lang="en-US" dirty="0"/>
              <a:t>have met the enemy…</a:t>
            </a:r>
          </a:p>
          <a:p>
            <a:r>
              <a:rPr lang="en-US" dirty="0"/>
              <a:t>… and he is us</a:t>
            </a:r>
            <a:r>
              <a:rPr lang="en-US" dirty="0" smtClean="0"/>
              <a:t>." </a:t>
            </a:r>
            <a:r>
              <a:rPr lang="en-US" sz="1800" dirty="0"/>
              <a:t>(Walt </a:t>
            </a:r>
            <a:r>
              <a:rPr lang="en-US" sz="1800" dirty="0" smtClean="0"/>
              <a:t>Kelly, circa 1970)</a:t>
            </a:r>
            <a:endParaRPr lang="en-US" sz="1800" dirty="0"/>
          </a:p>
          <a:p>
            <a:endParaRPr lang="en-US" dirty="0"/>
          </a:p>
        </p:txBody>
      </p:sp>
      <p:sp>
        <p:nvSpPr>
          <p:cNvPr id="3" name="Title 2"/>
          <p:cNvSpPr>
            <a:spLocks noGrp="1"/>
          </p:cNvSpPr>
          <p:nvPr>
            <p:ph type="ctrTitle"/>
          </p:nvPr>
        </p:nvSpPr>
        <p:spPr/>
        <p:txBody>
          <a:bodyPr/>
          <a:lstStyle/>
          <a:p>
            <a:r>
              <a:rPr lang="en-US" dirty="0" smtClean="0"/>
              <a:t>A Bit of History</a:t>
            </a:r>
            <a:endParaRPr lang="en-US" dirty="0"/>
          </a:p>
        </p:txBody>
      </p:sp>
    </p:spTree>
    <p:extLst>
      <p:ext uri="{BB962C8B-B14F-4D97-AF65-F5344CB8AC3E}">
        <p14:creationId xmlns:p14="http://schemas.microsoft.com/office/powerpoint/2010/main" val="116843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dirty="0" smtClean="0"/>
              <a:t>Pogo Comic Strip by Walt Kelly</a:t>
            </a:r>
            <a:endParaRPr lang="en-US" dirty="0"/>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15</a:t>
            </a:fld>
            <a:r>
              <a:rPr lang="en-US" smtClean="0"/>
              <a:t>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352149"/>
          </a:xfrm>
          <a:prstGeom prst="rect">
            <a:avLst/>
          </a:prstGeom>
        </p:spPr>
      </p:pic>
      <p:sp>
        <p:nvSpPr>
          <p:cNvPr id="6" name="Rectangle 5"/>
          <p:cNvSpPr/>
          <p:nvPr/>
        </p:nvSpPr>
        <p:spPr>
          <a:xfrm>
            <a:off x="6836227" y="2670629"/>
            <a:ext cx="1407886" cy="50544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0" name="Flowchart: Connector 9"/>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9" name="TextBox 8"/>
          <p:cNvSpPr txBox="1"/>
          <p:nvPr/>
        </p:nvSpPr>
        <p:spPr>
          <a:xfrm>
            <a:off x="6199050" y="4342385"/>
            <a:ext cx="2682240" cy="584775"/>
          </a:xfrm>
          <a:prstGeom prst="rect">
            <a:avLst/>
          </a:prstGeom>
          <a:solidFill>
            <a:schemeClr val="bg1"/>
          </a:solidFill>
          <a:ln w="38100">
            <a:solidFill>
              <a:srgbClr val="FF0000"/>
            </a:solidFill>
          </a:ln>
        </p:spPr>
        <p:txBody>
          <a:bodyPr wrap="square" rtlCol="0">
            <a:spAutoFit/>
          </a:bodyPr>
          <a:lstStyle/>
          <a:p>
            <a:pPr algn="ctr"/>
            <a:r>
              <a:rPr lang="en-US" sz="3200" dirty="0" smtClean="0">
                <a:latin typeface="Arial Black" panose="020B0A04020102020204" pitchFamily="34" charset="0"/>
              </a:rPr>
              <a:t>POGO Hair</a:t>
            </a:r>
          </a:p>
        </p:txBody>
      </p:sp>
      <p:cxnSp>
        <p:nvCxnSpPr>
          <p:cNvPr id="11" name="Straight Arrow Connector 10"/>
          <p:cNvCxnSpPr>
            <a:endCxn id="6" idx="2"/>
          </p:cNvCxnSpPr>
          <p:nvPr/>
        </p:nvCxnSpPr>
        <p:spPr>
          <a:xfrm flipV="1">
            <a:off x="7540170" y="3176074"/>
            <a:ext cx="0" cy="116631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0" y="2423886"/>
            <a:ext cx="5326743" cy="3788228"/>
          </a:xfrm>
          <a:prstGeom prst="ellipse">
            <a:avLst/>
          </a:prstGeom>
          <a:noFill/>
          <a:ln w="1016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2" name="Oval 21"/>
          <p:cNvSpPr/>
          <p:nvPr/>
        </p:nvSpPr>
        <p:spPr>
          <a:xfrm>
            <a:off x="6139546" y="2423886"/>
            <a:ext cx="2815772" cy="3788228"/>
          </a:xfrm>
          <a:prstGeom prst="ellipse">
            <a:avLst/>
          </a:prstGeom>
          <a:noFill/>
          <a:ln w="1016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37539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par>
                                <p:cTn id="13" presetID="21" presetClass="entr" presetSubtype="1"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heel(1)">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6" presetClass="entr" presetSubtype="37"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outVertic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outVertical)">
                                      <p:cBhvr>
                                        <p:cTn id="28" dur="500"/>
                                        <p:tgtEl>
                                          <p:spTgt spid="9"/>
                                        </p:tgtEl>
                                      </p:cBhvr>
                                    </p:animEffect>
                                  </p:childTnLst>
                                </p:cTn>
                              </p:par>
                              <p:par>
                                <p:cTn id="29" presetID="2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21" grpId="0" animBg="1"/>
      <p:bldP spid="21" grpId="1" animBg="1"/>
      <p:bldP spid="22" grpId="0" animBg="1"/>
      <p:bldP spid="22" grpId="1"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normAutofit/>
          </a:bodyPr>
          <a:lstStyle/>
          <a:p>
            <a:r>
              <a:rPr lang="en-US" dirty="0" smtClean="0"/>
              <a:t>Jan 2015:</a:t>
            </a:r>
          </a:p>
          <a:p>
            <a:pPr lvl="1"/>
            <a:r>
              <a:rPr lang="en-US" dirty="0" smtClean="0"/>
              <a:t>Learned of Brent </a:t>
            </a:r>
            <a:r>
              <a:rPr lang="en-US" dirty="0" err="1" smtClean="0"/>
              <a:t>Ozar's</a:t>
            </a:r>
            <a:r>
              <a:rPr lang="en-US" dirty="0" smtClean="0"/>
              <a:t> unusual technique for Index Maintenance.</a:t>
            </a:r>
          </a:p>
          <a:p>
            <a:pPr lvl="1"/>
            <a:r>
              <a:rPr lang="en-US" dirty="0" smtClean="0"/>
              <a:t>Didn't implement it because…</a:t>
            </a:r>
          </a:p>
          <a:p>
            <a:pPr lvl="2"/>
            <a:r>
              <a:rPr lang="en-US" dirty="0" smtClean="0"/>
              <a:t>It violated every "Best Practice" I knew.</a:t>
            </a:r>
          </a:p>
          <a:p>
            <a:pPr lvl="2"/>
            <a:r>
              <a:rPr lang="en-US" dirty="0" smtClean="0"/>
              <a:t>I thought it wouldn't work.</a:t>
            </a:r>
          </a:p>
          <a:p>
            <a:pPr lvl="1"/>
            <a:r>
              <a:rPr lang="en-US" dirty="0" smtClean="0">
                <a:hlinkClick r:id="rId2"/>
              </a:rPr>
              <a:t>https://www.brentozar.com/archive/2012/08/sql-server-index-fragmentation/</a:t>
            </a:r>
            <a:endParaRPr lang="en-US" dirty="0" smtClean="0"/>
          </a:p>
          <a:p>
            <a:pPr lvl="1"/>
            <a:r>
              <a:rPr lang="en-US" dirty="0" smtClean="0">
                <a:hlinkClick r:id="rId3"/>
              </a:rPr>
              <a:t>https://www.brentozar.com/archive/2013/09/why-index-fragmentation-doesnt-matter-video/</a:t>
            </a:r>
            <a:endParaRPr lang="en-US" dirty="0"/>
          </a:p>
        </p:txBody>
      </p:sp>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16</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Events Leading Up to this Presentation </a:t>
            </a:r>
            <a:endParaRPr lang="en-US" dirty="0"/>
          </a:p>
        </p:txBody>
      </p:sp>
      <p:sp>
        <p:nvSpPr>
          <p:cNvPr id="9" name="Flowchart: Connector 8"/>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4289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normAutofit fontScale="92500" lnSpcReduction="20000"/>
          </a:bodyPr>
          <a:lstStyle/>
          <a:p>
            <a:r>
              <a:rPr lang="en-US" dirty="0" smtClean="0"/>
              <a:t>Jan 2016:</a:t>
            </a:r>
          </a:p>
          <a:p>
            <a:pPr lvl="1"/>
            <a:r>
              <a:rPr lang="en-US" dirty="0" smtClean="0"/>
              <a:t>System was suffering major blocking every Monday for 3 months.</a:t>
            </a:r>
          </a:p>
          <a:p>
            <a:pPr lvl="1"/>
            <a:r>
              <a:rPr lang="en-US" dirty="0" smtClean="0"/>
              <a:t>Only daily difference was that Index Maintenance was done on Sunday nights.</a:t>
            </a:r>
          </a:p>
          <a:p>
            <a:pPr lvl="1"/>
            <a:r>
              <a:rPr lang="en-US" dirty="0" smtClean="0"/>
              <a:t>Implemented Brent's unusual method for Index Maintenance based on a "Sherlock Holmes" guess.</a:t>
            </a:r>
          </a:p>
          <a:p>
            <a:pPr lvl="1"/>
            <a:r>
              <a:rPr lang="en-US" dirty="0" smtClean="0">
                <a:solidFill>
                  <a:srgbClr val="FF0000"/>
                </a:solidFill>
                <a:effectLst>
                  <a:outerShdw blurRad="50800" dist="50800" dir="2700000" algn="tl" rotWithShape="0">
                    <a:schemeClr val="tx1"/>
                  </a:outerShdw>
                </a:effectLst>
              </a:rPr>
              <a:t>HALLELUJAH!</a:t>
            </a:r>
            <a:r>
              <a:rPr lang="en-US" dirty="0" smtClean="0"/>
              <a:t>  It worked! No blocking on the following Monday! Performance improved a bit each day (but didn't have the time to find out why)!</a:t>
            </a:r>
          </a:p>
          <a:p>
            <a:pPr lvl="1"/>
            <a:r>
              <a:rPr lang="en-US" dirty="0" smtClean="0"/>
              <a:t>CPU usage dropped from 22% to 8% over 3 months and stayed there ever since.</a:t>
            </a:r>
          </a:p>
        </p:txBody>
      </p:sp>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17</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Events Leading Up to this Presentation </a:t>
            </a:r>
            <a:endParaRPr lang="en-US" dirty="0"/>
          </a:p>
        </p:txBody>
      </p:sp>
      <p:sp>
        <p:nvSpPr>
          <p:cNvPr id="8" name="Flowchart: Connector 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07287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normAutofit lnSpcReduction="10000"/>
          </a:bodyPr>
          <a:lstStyle/>
          <a:p>
            <a:r>
              <a:rPr lang="en-US" dirty="0" smtClean="0"/>
              <a:t>Nov 2017:</a:t>
            </a:r>
          </a:p>
          <a:p>
            <a:pPr lvl="1"/>
            <a:r>
              <a:rPr lang="en-US" dirty="0" smtClean="0"/>
              <a:t>Setting up for huge data deletions.</a:t>
            </a:r>
          </a:p>
          <a:p>
            <a:pPr lvl="1"/>
            <a:r>
              <a:rPr lang="en-US" dirty="0" smtClean="0"/>
              <a:t>DBCC SHRINK FILE was going to require some "index maintenance".</a:t>
            </a:r>
            <a:endParaRPr lang="en-US" dirty="0"/>
          </a:p>
          <a:p>
            <a:pPr lvl="1"/>
            <a:r>
              <a:rPr lang="en-US" dirty="0" smtClean="0"/>
              <a:t>Thought back to the blocking issue and Brent's unusual method of Index Maintenance.</a:t>
            </a:r>
          </a:p>
          <a:p>
            <a:pPr lvl="1"/>
            <a:r>
              <a:rPr lang="en-US" dirty="0" smtClean="0"/>
              <a:t>Didn't want to go through the blocking problem again.</a:t>
            </a:r>
          </a:p>
          <a:p>
            <a:pPr lvl="1"/>
            <a:r>
              <a:rPr lang="en-US" dirty="0" smtClean="0"/>
              <a:t>Particularly concerned because Brent's unusual method for Index Maintenance was to…</a:t>
            </a:r>
          </a:p>
        </p:txBody>
      </p:sp>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18</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Events Leading Up to this Presentation </a:t>
            </a:r>
            <a:endParaRPr lang="en-US" dirty="0"/>
          </a:p>
        </p:txBody>
      </p:sp>
      <p:sp>
        <p:nvSpPr>
          <p:cNvPr id="8" name="Flowchart: Connector 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62489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19</a:t>
            </a:fld>
            <a:r>
              <a:rPr lang="en-US" smtClean="0"/>
              <a:t>    </a:t>
            </a:r>
            <a:endParaRPr lang="en-US" dirty="0"/>
          </a:p>
        </p:txBody>
      </p:sp>
      <p:sp>
        <p:nvSpPr>
          <p:cNvPr id="5" name="Title 4"/>
          <p:cNvSpPr>
            <a:spLocks noGrp="1"/>
          </p:cNvSpPr>
          <p:nvPr>
            <p:ph type="title"/>
          </p:nvPr>
        </p:nvSpPr>
        <p:spPr/>
        <p:txBody>
          <a:bodyPr/>
          <a:lstStyle/>
          <a:p>
            <a:r>
              <a:rPr lang="en-US" dirty="0" smtClean="0"/>
              <a:t>Brent's Unusual Method Is To…</a:t>
            </a:r>
            <a:endParaRPr lang="en-US" dirty="0"/>
          </a:p>
        </p:txBody>
      </p:sp>
      <p:pic>
        <p:nvPicPr>
          <p:cNvPr id="7" name="Tarzan-call-soun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
        <p:nvSpPr>
          <p:cNvPr id="6" name="Content Placeholder 5"/>
          <p:cNvSpPr>
            <a:spLocks noGrp="1"/>
          </p:cNvSpPr>
          <p:nvPr>
            <p:ph sz="quarter" idx="10"/>
          </p:nvPr>
        </p:nvSpPr>
        <p:spPr>
          <a:effectLst/>
        </p:spPr>
        <p:txBody>
          <a:bodyPr anchor="ctr" anchorCtr="1">
            <a:noAutofit/>
          </a:bodyPr>
          <a:lstStyle/>
          <a:p>
            <a:pPr marL="0" indent="0" algn="ctr">
              <a:buNone/>
            </a:pPr>
            <a:r>
              <a:rPr lang="en-US" sz="7200" dirty="0" smtClean="0">
                <a:solidFill>
                  <a:srgbClr val="FF0000"/>
                </a:solidFill>
                <a:effectLst>
                  <a:outerShdw blurRad="50800" dist="50800" dir="5400000" algn="ctr" rotWithShape="0">
                    <a:schemeClr val="tx1"/>
                  </a:outerShdw>
                </a:effectLst>
              </a:rPr>
              <a:t>STOP DOING ANY INDEX MAINTENANCE!</a:t>
            </a:r>
            <a:endParaRPr lang="en-US" sz="7200" dirty="0">
              <a:solidFill>
                <a:srgbClr val="FF0000"/>
              </a:solidFill>
              <a:effectLst>
                <a:outerShdw blurRad="50800" dist="50800" dir="5400000" algn="ctr" rotWithShape="0">
                  <a:schemeClr val="tx1"/>
                </a:outerShdw>
              </a:effectLst>
            </a:endParaRPr>
          </a:p>
        </p:txBody>
      </p:sp>
      <p:sp>
        <p:nvSpPr>
          <p:cNvPr id="10" name="Flowchart: Connector 9"/>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37099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0" fill="hold"/>
                                        <p:tgtEl>
                                          <p:spTgt spid="6">
                                            <p:txEl>
                                              <p:pRg st="0" end="0"/>
                                            </p:txEl>
                                          </p:spTgt>
                                        </p:tgtEl>
                                        <p:attrNameLst>
                                          <p:attrName>ppt_w</p:attrName>
                                        </p:attrNameLst>
                                      </p:cBhvr>
                                      <p:tavLst>
                                        <p:tav tm="0">
                                          <p:val>
                                            <p:strVal val="4*#ppt_w"/>
                                          </p:val>
                                        </p:tav>
                                        <p:tav tm="100000">
                                          <p:val>
                                            <p:strVal val="#ppt_w"/>
                                          </p:val>
                                        </p:tav>
                                      </p:tavLst>
                                    </p:anim>
                                    <p:anim calcmode="lin" valueType="num">
                                      <p:cBhvr>
                                        <p:cTn id="8" dur="5000" fill="hold"/>
                                        <p:tgtEl>
                                          <p:spTgt spid="6">
                                            <p:txEl>
                                              <p:pRg st="0" end="0"/>
                                            </p:txEl>
                                          </p:spTgt>
                                        </p:tgtEl>
                                        <p:attrNameLst>
                                          <p:attrName>ppt_h</p:attrName>
                                        </p:attrNameLst>
                                      </p:cBhvr>
                                      <p:tavLst>
                                        <p:tav tm="0">
                                          <p:val>
                                            <p:strVal val="4*#ppt_h"/>
                                          </p:val>
                                        </p:tav>
                                        <p:tav tm="100000">
                                          <p:val>
                                            <p:strVal val="#ppt_h"/>
                                          </p:val>
                                        </p:tav>
                                      </p:tavLst>
                                    </p:anim>
                                  </p:childTnLst>
                                </p:cTn>
                              </p:par>
                              <p:par>
                                <p:cTn id="9" presetID="1" presetClass="mediacall" presetSubtype="0" fill="hold" nodeType="withEffect">
                                  <p:stCondLst>
                                    <p:cond delay="0"/>
                                  </p:stCondLst>
                                  <p:childTnLst>
                                    <p:cmd type="call" cmd="playFrom(0.0)">
                                      <p:cBhvr>
                                        <p:cTn id="10" dur="55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8408" y="2435380"/>
            <a:ext cx="8203153" cy="2354334"/>
          </a:xfrm>
        </p:spPr>
        <p:txBody>
          <a:bodyPr>
            <a:normAutofit/>
          </a:bodyPr>
          <a:lstStyle/>
          <a:p>
            <a:r>
              <a:rPr lang="en-US" dirty="0"/>
              <a:t>How the “Best Practice” Methods are Silently Killing Performance</a:t>
            </a:r>
          </a:p>
          <a:p>
            <a:r>
              <a:rPr lang="en-US" dirty="0"/>
              <a:t>Jeff Moden</a:t>
            </a:r>
          </a:p>
        </p:txBody>
      </p:sp>
      <p:sp>
        <p:nvSpPr>
          <p:cNvPr id="3" name="Title 2"/>
          <p:cNvSpPr>
            <a:spLocks noGrp="1"/>
          </p:cNvSpPr>
          <p:nvPr>
            <p:ph type="ctrTitle"/>
          </p:nvPr>
        </p:nvSpPr>
        <p:spPr/>
        <p:txBody>
          <a:bodyPr/>
          <a:lstStyle/>
          <a:p>
            <a:r>
              <a:rPr lang="en-US" dirty="0" smtClean="0"/>
              <a:t>"Black Arts"  </a:t>
            </a:r>
            <a:br>
              <a:rPr lang="en-US" dirty="0" smtClean="0"/>
            </a:br>
            <a:r>
              <a:rPr lang="en-US" dirty="0" smtClean="0"/>
              <a:t>Index Maintenance #1</a:t>
            </a:r>
            <a:endParaRPr lang="en-US" dirty="0"/>
          </a:p>
        </p:txBody>
      </p:sp>
      <p:sp>
        <p:nvSpPr>
          <p:cNvPr id="4" name="Text Placeholder 3"/>
          <p:cNvSpPr>
            <a:spLocks noGrp="1"/>
          </p:cNvSpPr>
          <p:nvPr>
            <p:ph type="body" sz="quarter" idx="10"/>
          </p:nvPr>
        </p:nvSpPr>
        <p:spPr/>
        <p:txBody>
          <a:bodyPr/>
          <a:lstStyle/>
          <a:p>
            <a:pPr>
              <a:spcBef>
                <a:spcPts val="0"/>
              </a:spcBef>
            </a:pPr>
            <a:r>
              <a:rPr lang="en-US" dirty="0"/>
              <a:t>SQL Saturday #830- Colorado Springs, CO</a:t>
            </a:r>
          </a:p>
          <a:p>
            <a:pPr>
              <a:spcBef>
                <a:spcPts val="0"/>
              </a:spcBef>
            </a:pPr>
            <a:r>
              <a:rPr lang="en-US" dirty="0"/>
              <a:t>06 April, 2019</a:t>
            </a:r>
          </a:p>
        </p:txBody>
      </p:sp>
    </p:spTree>
    <p:extLst>
      <p:ext uri="{BB962C8B-B14F-4D97-AF65-F5344CB8AC3E}">
        <p14:creationId xmlns:p14="http://schemas.microsoft.com/office/powerpoint/2010/main" val="12503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wipe(down)">
                                      <p:cBhvr>
                                        <p:cTn id="23" dur="580">
                                          <p:stCondLst>
                                            <p:cond delay="0"/>
                                          </p:stCondLst>
                                        </p:cTn>
                                        <p:tgtEl>
                                          <p:spTgt spid="4">
                                            <p:txEl>
                                              <p:pRg st="1" end="1"/>
                                            </p:txEl>
                                          </p:spTgt>
                                        </p:tgtEl>
                                      </p:cBhvr>
                                    </p:animEffect>
                                    <p:anim calcmode="lin" valueType="num">
                                      <p:cBhvr>
                                        <p:cTn id="24"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xEl>
                                              <p:pRg st="1" end="1"/>
                                            </p:txEl>
                                          </p:spTgt>
                                        </p:tgtEl>
                                      </p:cBhvr>
                                      <p:to x="100000" y="60000"/>
                                    </p:animScale>
                                    <p:animScale>
                                      <p:cBhvr>
                                        <p:cTn id="30" dur="166" decel="50000">
                                          <p:stCondLst>
                                            <p:cond delay="676"/>
                                          </p:stCondLst>
                                        </p:cTn>
                                        <p:tgtEl>
                                          <p:spTgt spid="4">
                                            <p:txEl>
                                              <p:pRg st="1" end="1"/>
                                            </p:txEl>
                                          </p:spTgt>
                                        </p:tgtEl>
                                      </p:cBhvr>
                                      <p:to x="100000" y="100000"/>
                                    </p:animScale>
                                    <p:animScale>
                                      <p:cBhvr>
                                        <p:cTn id="31" dur="26">
                                          <p:stCondLst>
                                            <p:cond delay="1312"/>
                                          </p:stCondLst>
                                        </p:cTn>
                                        <p:tgtEl>
                                          <p:spTgt spid="4">
                                            <p:txEl>
                                              <p:pRg st="1" end="1"/>
                                            </p:txEl>
                                          </p:spTgt>
                                        </p:tgtEl>
                                      </p:cBhvr>
                                      <p:to x="100000" y="80000"/>
                                    </p:animScale>
                                    <p:animScale>
                                      <p:cBhvr>
                                        <p:cTn id="32" dur="166" decel="50000">
                                          <p:stCondLst>
                                            <p:cond delay="1338"/>
                                          </p:stCondLst>
                                        </p:cTn>
                                        <p:tgtEl>
                                          <p:spTgt spid="4">
                                            <p:txEl>
                                              <p:pRg st="1" end="1"/>
                                            </p:txEl>
                                          </p:spTgt>
                                        </p:tgtEl>
                                      </p:cBhvr>
                                      <p:to x="100000" y="100000"/>
                                    </p:animScale>
                                    <p:animScale>
                                      <p:cBhvr>
                                        <p:cTn id="33" dur="26">
                                          <p:stCondLst>
                                            <p:cond delay="1642"/>
                                          </p:stCondLst>
                                        </p:cTn>
                                        <p:tgtEl>
                                          <p:spTgt spid="4">
                                            <p:txEl>
                                              <p:pRg st="1" end="1"/>
                                            </p:txEl>
                                          </p:spTgt>
                                        </p:tgtEl>
                                      </p:cBhvr>
                                      <p:to x="100000" y="90000"/>
                                    </p:animScale>
                                    <p:animScale>
                                      <p:cBhvr>
                                        <p:cTn id="34" dur="166" decel="50000">
                                          <p:stCondLst>
                                            <p:cond delay="1668"/>
                                          </p:stCondLst>
                                        </p:cTn>
                                        <p:tgtEl>
                                          <p:spTgt spid="4">
                                            <p:txEl>
                                              <p:pRg st="1" end="1"/>
                                            </p:txEl>
                                          </p:spTgt>
                                        </p:tgtEl>
                                      </p:cBhvr>
                                      <p:to x="100000" y="100000"/>
                                    </p:animScale>
                                    <p:animScale>
                                      <p:cBhvr>
                                        <p:cTn id="35" dur="26">
                                          <p:stCondLst>
                                            <p:cond delay="1808"/>
                                          </p:stCondLst>
                                        </p:cTn>
                                        <p:tgtEl>
                                          <p:spTgt spid="4">
                                            <p:txEl>
                                              <p:pRg st="1" end="1"/>
                                            </p:txEl>
                                          </p:spTgt>
                                        </p:tgtEl>
                                      </p:cBhvr>
                                      <p:to x="100000" y="95000"/>
                                    </p:animScale>
                                    <p:animScale>
                                      <p:cBhvr>
                                        <p:cTn id="36" dur="166" decel="50000">
                                          <p:stCondLst>
                                            <p:cond delay="1834"/>
                                          </p:stCondLst>
                                        </p:cTn>
                                        <p:tgtEl>
                                          <p:spTgt spid="4">
                                            <p:txEl>
                                              <p:pRg st="1" end="1"/>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
                                            <p:txEl>
                                              <p:pRg st="0" end="0"/>
                                            </p:txEl>
                                          </p:spTgt>
                                        </p:tgtEl>
                                        <p:attrNameLst>
                                          <p:attrName>style.visibility</p:attrName>
                                        </p:attrNameLst>
                                      </p:cBhvr>
                                      <p:to>
                                        <p:strVal val="visible"/>
                                      </p:to>
                                    </p:set>
                                    <p:animEffect transition="in" filter="fade">
                                      <p:cBhvr>
                                        <p:cTn id="46" dur="500"/>
                                        <p:tgtEl>
                                          <p:spTgt spid="2">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
                                            <p:txEl>
                                              <p:pRg st="1" end="1"/>
                                            </p:txEl>
                                          </p:spTgt>
                                        </p:tgtEl>
                                        <p:attrNameLst>
                                          <p:attrName>style.visibility</p:attrName>
                                        </p:attrNameLst>
                                      </p:cBhvr>
                                      <p:to>
                                        <p:strVal val="visible"/>
                                      </p:to>
                                    </p:set>
                                    <p:animEffect transition="in" filter="fade">
                                      <p:cBhvr>
                                        <p:cTn id="5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20</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Raised More Questions than I Had Answers For </a:t>
            </a:r>
            <a:endParaRPr lang="en-US" dirty="0"/>
          </a:p>
        </p:txBody>
      </p:sp>
      <p:sp>
        <p:nvSpPr>
          <p:cNvPr id="6" name="Content Placeholder 5"/>
          <p:cNvSpPr>
            <a:spLocks noGrp="1"/>
          </p:cNvSpPr>
          <p:nvPr>
            <p:ph sz="quarter" idx="10"/>
          </p:nvPr>
        </p:nvSpPr>
        <p:spPr/>
        <p:txBody>
          <a:bodyPr>
            <a:normAutofit/>
          </a:bodyPr>
          <a:lstStyle/>
          <a:p>
            <a:r>
              <a:rPr lang="en-US" dirty="0" smtClean="0"/>
              <a:t>Why did "Best Practices" Index Maintenance cause massive blocking?</a:t>
            </a:r>
          </a:p>
          <a:p>
            <a:r>
              <a:rPr lang="en-US" dirty="0" smtClean="0"/>
              <a:t>Why did not doing any Index Maintenance work so well?</a:t>
            </a:r>
          </a:p>
          <a:p>
            <a:r>
              <a:rPr lang="en-US" dirty="0" smtClean="0"/>
              <a:t>What problems do each of those methods cause?</a:t>
            </a:r>
          </a:p>
          <a:p>
            <a:r>
              <a:rPr lang="en-US" i="1" dirty="0" smtClean="0"/>
              <a:t>Is there a better way?</a:t>
            </a:r>
          </a:p>
          <a:p>
            <a:r>
              <a:rPr lang="en-US" dirty="0" smtClean="0"/>
              <a:t>OMG!!! YES!!!</a:t>
            </a:r>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47145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21</a:t>
            </a:fld>
            <a:r>
              <a:rPr lang="en-US" smtClean="0"/>
              <a:t>    </a:t>
            </a:r>
            <a:endParaRPr lang="en-US" dirty="0"/>
          </a:p>
        </p:txBody>
      </p:sp>
      <p:sp>
        <p:nvSpPr>
          <p:cNvPr id="5" name="Title 4"/>
          <p:cNvSpPr>
            <a:spLocks noGrp="1"/>
          </p:cNvSpPr>
          <p:nvPr>
            <p:ph type="title"/>
          </p:nvPr>
        </p:nvSpPr>
        <p:spPr/>
        <p:txBody>
          <a:bodyPr/>
          <a:lstStyle/>
          <a:p>
            <a:r>
              <a:rPr lang="en-US" dirty="0" smtClean="0"/>
              <a:t>Goals for Session #1</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smtClean="0"/>
              <a:t>Understand the main problem:</a:t>
            </a:r>
          </a:p>
          <a:p>
            <a:pPr lvl="1"/>
            <a:r>
              <a:rPr lang="en-US" dirty="0" smtClean="0"/>
              <a:t>Page Splits</a:t>
            </a:r>
          </a:p>
          <a:p>
            <a:pPr lvl="1"/>
            <a:r>
              <a:rPr lang="en-US" dirty="0"/>
              <a:t>R</a:t>
            </a:r>
            <a:r>
              <a:rPr lang="en-US" dirty="0" smtClean="0"/>
              <a:t>elated performance problems.</a:t>
            </a:r>
          </a:p>
          <a:p>
            <a:r>
              <a:rPr lang="en-US" dirty="0" smtClean="0"/>
              <a:t>Demonstrate how and why current "Best Practices" Index Maintenance can cause…</a:t>
            </a:r>
          </a:p>
          <a:p>
            <a:pPr lvl="1"/>
            <a:r>
              <a:rPr lang="en-US" dirty="0" smtClean="0"/>
              <a:t>Perpetual Page Splits</a:t>
            </a:r>
          </a:p>
          <a:p>
            <a:pPr lvl="1"/>
            <a:r>
              <a:rPr lang="en-US" dirty="0"/>
              <a:t>Perpetual </a:t>
            </a:r>
            <a:r>
              <a:rPr lang="en-US" dirty="0" smtClean="0"/>
              <a:t>Fragmentation</a:t>
            </a:r>
          </a:p>
          <a:p>
            <a:pPr lvl="1"/>
            <a:r>
              <a:rPr lang="en-US" dirty="0"/>
              <a:t>Perpetual </a:t>
            </a:r>
            <a:r>
              <a:rPr lang="en-US" dirty="0" smtClean="0"/>
              <a:t>performance problems.</a:t>
            </a:r>
          </a:p>
          <a:p>
            <a:pPr lvl="1"/>
            <a:r>
              <a:rPr lang="en-US" dirty="0" smtClean="0"/>
              <a:t>The perpetual need for Index Maintenance.</a:t>
            </a:r>
          </a:p>
          <a:p>
            <a:r>
              <a:rPr lang="en-US" dirty="0" smtClean="0"/>
              <a:t>Demonstrate Brent's unusual technique of not doing any index maintenance and why it worked.</a:t>
            </a:r>
          </a:p>
          <a:p>
            <a:r>
              <a:rPr lang="en-US" dirty="0"/>
              <a:t>Introduction </a:t>
            </a:r>
            <a:r>
              <a:rPr lang="en-US" dirty="0" smtClean="0"/>
              <a:t>to a better way.</a:t>
            </a:r>
          </a:p>
          <a:p>
            <a:r>
              <a:rPr lang="en-US" dirty="0" smtClean="0"/>
              <a:t>Only </a:t>
            </a:r>
            <a:r>
              <a:rPr lang="en-US" dirty="0" err="1" smtClean="0"/>
              <a:t>RowStore</a:t>
            </a:r>
            <a:r>
              <a:rPr lang="en-US" dirty="0" smtClean="0"/>
              <a:t> indexes will be covered.</a:t>
            </a:r>
            <a:endParaRPr lang="en-US" dirty="0"/>
          </a:p>
        </p:txBody>
      </p:sp>
      <p:sp>
        <p:nvSpPr>
          <p:cNvPr id="8" name="Flowchart: Connector 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2" name="Arc 11"/>
          <p:cNvSpPr/>
          <p:nvPr/>
        </p:nvSpPr>
        <p:spPr>
          <a:xfrm flipH="1">
            <a:off x="4644601" y="3069783"/>
            <a:ext cx="3768214" cy="1865076"/>
          </a:xfrm>
          <a:custGeom>
            <a:avLst/>
            <a:gdLst>
              <a:gd name="connsiteX0" fmla="*/ 599749 w 1143908"/>
              <a:gd name="connsiteY0" fmla="*/ 1232985 h 1233714"/>
              <a:gd name="connsiteX1" fmla="*/ 63253 w 1143908"/>
              <a:gd name="connsiteY1" fmla="*/ 898831 h 1233714"/>
              <a:gd name="connsiteX2" fmla="*/ 90048 w 1143908"/>
              <a:gd name="connsiteY2" fmla="*/ 284616 h 1233714"/>
              <a:gd name="connsiteX3" fmla="*/ 659439 w 1143908"/>
              <a:gd name="connsiteY3" fmla="*/ 7258 h 1233714"/>
              <a:gd name="connsiteX4" fmla="*/ 571954 w 1143908"/>
              <a:gd name="connsiteY4" fmla="*/ 616857 h 1233714"/>
              <a:gd name="connsiteX5" fmla="*/ 599749 w 1143908"/>
              <a:gd name="connsiteY5" fmla="*/ 1232985 h 1233714"/>
              <a:gd name="connsiteX0" fmla="*/ 599749 w 1143908"/>
              <a:gd name="connsiteY0" fmla="*/ 1232985 h 1233714"/>
              <a:gd name="connsiteX1" fmla="*/ 63253 w 1143908"/>
              <a:gd name="connsiteY1" fmla="*/ 898831 h 1233714"/>
              <a:gd name="connsiteX2" fmla="*/ 90048 w 1143908"/>
              <a:gd name="connsiteY2" fmla="*/ 284616 h 1233714"/>
              <a:gd name="connsiteX3" fmla="*/ 659439 w 1143908"/>
              <a:gd name="connsiteY3" fmla="*/ 7258 h 1233714"/>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63254 w 4215440"/>
              <a:gd name="connsiteY1" fmla="*/ 898851 h 1233737"/>
              <a:gd name="connsiteX2" fmla="*/ 1425364 w 4215440"/>
              <a:gd name="connsiteY2" fmla="*/ 212064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63254 w 4215440"/>
              <a:gd name="connsiteY1" fmla="*/ 898851 h 1233737"/>
              <a:gd name="connsiteX2" fmla="*/ 1425364 w 4215440"/>
              <a:gd name="connsiteY2" fmla="*/ 212064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63254 w 4215440"/>
              <a:gd name="connsiteY1" fmla="*/ 898851 h 1233737"/>
              <a:gd name="connsiteX2" fmla="*/ 1425364 w 4215440"/>
              <a:gd name="connsiteY2" fmla="*/ 212064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63254 w 4215440"/>
              <a:gd name="connsiteY1" fmla="*/ 898851 h 1233737"/>
              <a:gd name="connsiteX2" fmla="*/ 1425364 w 4215440"/>
              <a:gd name="connsiteY2" fmla="*/ 212064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63254 w 4215440"/>
              <a:gd name="connsiteY1" fmla="*/ 898851 h 1233737"/>
              <a:gd name="connsiteX2" fmla="*/ 1425364 w 4215440"/>
              <a:gd name="connsiteY2" fmla="*/ 168521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63254 w 4215440"/>
              <a:gd name="connsiteY1" fmla="*/ 898851 h 1233737"/>
              <a:gd name="connsiteX2" fmla="*/ 1425364 w 4215440"/>
              <a:gd name="connsiteY2" fmla="*/ 168521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63254 w 4215440"/>
              <a:gd name="connsiteY1" fmla="*/ 898851 h 1233737"/>
              <a:gd name="connsiteX2" fmla="*/ 1425364 w 4215440"/>
              <a:gd name="connsiteY2" fmla="*/ 168521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411597 w 4215440"/>
              <a:gd name="connsiteY1" fmla="*/ 623080 h 1233737"/>
              <a:gd name="connsiteX2" fmla="*/ 1425364 w 4215440"/>
              <a:gd name="connsiteY2" fmla="*/ 168521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411597 w 4215440"/>
              <a:gd name="connsiteY1" fmla="*/ 623080 h 1233737"/>
              <a:gd name="connsiteX2" fmla="*/ 1425364 w 4215440"/>
              <a:gd name="connsiteY2" fmla="*/ 168521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411597 w 4215440"/>
              <a:gd name="connsiteY1" fmla="*/ 623080 h 1233737"/>
              <a:gd name="connsiteX2" fmla="*/ 1425364 w 4215440"/>
              <a:gd name="connsiteY2" fmla="*/ 168521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599750 w 4215440"/>
              <a:gd name="connsiteY0" fmla="*/ 1233005 h 1233737"/>
              <a:gd name="connsiteX1" fmla="*/ 251940 w 4215440"/>
              <a:gd name="connsiteY1" fmla="*/ 652109 h 1233737"/>
              <a:gd name="connsiteX2" fmla="*/ 1425364 w 4215440"/>
              <a:gd name="connsiteY2" fmla="*/ 168521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657807 w 4215440"/>
              <a:gd name="connsiteY0" fmla="*/ 1218491 h 1233737"/>
              <a:gd name="connsiteX1" fmla="*/ 251940 w 4215440"/>
              <a:gd name="connsiteY1" fmla="*/ 652109 h 1233737"/>
              <a:gd name="connsiteX2" fmla="*/ 1425364 w 4215440"/>
              <a:gd name="connsiteY2" fmla="*/ 168521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657807 w 4215440"/>
              <a:gd name="connsiteY0" fmla="*/ 1218491 h 1233737"/>
              <a:gd name="connsiteX1" fmla="*/ 251940 w 4215440"/>
              <a:gd name="connsiteY1" fmla="*/ 594052 h 1233737"/>
              <a:gd name="connsiteX2" fmla="*/ 1425364 w 4215440"/>
              <a:gd name="connsiteY2" fmla="*/ 168521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657807 w 4215440"/>
              <a:gd name="connsiteY0" fmla="*/ 1218491 h 1233737"/>
              <a:gd name="connsiteX1" fmla="*/ 251940 w 4215440"/>
              <a:gd name="connsiteY1" fmla="*/ 594052 h 1233737"/>
              <a:gd name="connsiteX2" fmla="*/ 1425364 w 4215440"/>
              <a:gd name="connsiteY2" fmla="*/ 168521 h 1233737"/>
              <a:gd name="connsiteX3" fmla="*/ 4215440 w 4215440"/>
              <a:gd name="connsiteY3"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657807 w 4215440"/>
              <a:gd name="connsiteY0" fmla="*/ 1218491 h 1233737"/>
              <a:gd name="connsiteX1" fmla="*/ 251940 w 4215440"/>
              <a:gd name="connsiteY1" fmla="*/ 594052 h 1233737"/>
              <a:gd name="connsiteX2" fmla="*/ 4215440 w 4215440"/>
              <a:gd name="connsiteY2"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657807 w 4215440"/>
              <a:gd name="connsiteY0" fmla="*/ 1218491 h 1233737"/>
              <a:gd name="connsiteX1" fmla="*/ 1079254 w 4215440"/>
              <a:gd name="connsiteY1" fmla="*/ 332794 h 1233737"/>
              <a:gd name="connsiteX2" fmla="*/ 4215440 w 4215440"/>
              <a:gd name="connsiteY2"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657807 w 4215440"/>
              <a:gd name="connsiteY0" fmla="*/ 1218491 h 1233737"/>
              <a:gd name="connsiteX1" fmla="*/ 1079254 w 4215440"/>
              <a:gd name="connsiteY1" fmla="*/ 332794 h 1233737"/>
              <a:gd name="connsiteX2" fmla="*/ 4215440 w 4215440"/>
              <a:gd name="connsiteY2"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657807 w 4215440"/>
              <a:gd name="connsiteY0" fmla="*/ 1218491 h 1233737"/>
              <a:gd name="connsiteX1" fmla="*/ 1079254 w 4215440"/>
              <a:gd name="connsiteY1" fmla="*/ 260223 h 1233737"/>
              <a:gd name="connsiteX2" fmla="*/ 4215440 w 4215440"/>
              <a:gd name="connsiteY2"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571955 w 4215440"/>
              <a:gd name="connsiteY4" fmla="*/ 616877 h 1233737"/>
              <a:gd name="connsiteX5" fmla="*/ 599750 w 4215440"/>
              <a:gd name="connsiteY5" fmla="*/ 1233005 h 1233737"/>
              <a:gd name="connsiteX0" fmla="*/ 657807 w 4215440"/>
              <a:gd name="connsiteY0" fmla="*/ 1218491 h 1233737"/>
              <a:gd name="connsiteX1" fmla="*/ 1079254 w 4215440"/>
              <a:gd name="connsiteY1" fmla="*/ 260223 h 1233737"/>
              <a:gd name="connsiteX2" fmla="*/ 4215440 w 4215440"/>
              <a:gd name="connsiteY2" fmla="*/ 137906 h 1233737"/>
              <a:gd name="connsiteX0" fmla="*/ 599750 w 4215440"/>
              <a:gd name="connsiteY0" fmla="*/ 1233005 h 1233737"/>
              <a:gd name="connsiteX1" fmla="*/ 63254 w 4215440"/>
              <a:gd name="connsiteY1" fmla="*/ 898851 h 1233737"/>
              <a:gd name="connsiteX2" fmla="*/ 90049 w 4215440"/>
              <a:gd name="connsiteY2" fmla="*/ 284636 h 1233737"/>
              <a:gd name="connsiteX3" fmla="*/ 659440 w 4215440"/>
              <a:gd name="connsiteY3" fmla="*/ 7278 h 1233737"/>
              <a:gd name="connsiteX4" fmla="*/ 194584 w 4215440"/>
              <a:gd name="connsiteY4" fmla="*/ 660420 h 1233737"/>
              <a:gd name="connsiteX5" fmla="*/ 599750 w 4215440"/>
              <a:gd name="connsiteY5" fmla="*/ 1233005 h 1233737"/>
              <a:gd name="connsiteX0" fmla="*/ 657807 w 4215440"/>
              <a:gd name="connsiteY0" fmla="*/ 1218491 h 1233737"/>
              <a:gd name="connsiteX1" fmla="*/ 1079254 w 4215440"/>
              <a:gd name="connsiteY1" fmla="*/ 260223 h 1233737"/>
              <a:gd name="connsiteX2" fmla="*/ 4215440 w 4215440"/>
              <a:gd name="connsiteY2" fmla="*/ 137906 h 1233737"/>
              <a:gd name="connsiteX0" fmla="*/ 575929 w 4191619"/>
              <a:gd name="connsiteY0" fmla="*/ 1095099 h 1095831"/>
              <a:gd name="connsiteX1" fmla="*/ 39433 w 4191619"/>
              <a:gd name="connsiteY1" fmla="*/ 760945 h 1095831"/>
              <a:gd name="connsiteX2" fmla="*/ 66228 w 4191619"/>
              <a:gd name="connsiteY2" fmla="*/ 146730 h 1095831"/>
              <a:gd name="connsiteX3" fmla="*/ 170763 w 4191619"/>
              <a:gd name="connsiteY3" fmla="*/ 522514 h 1095831"/>
              <a:gd name="connsiteX4" fmla="*/ 575929 w 4191619"/>
              <a:gd name="connsiteY4" fmla="*/ 1095099 h 1095831"/>
              <a:gd name="connsiteX0" fmla="*/ 633986 w 4191619"/>
              <a:gd name="connsiteY0" fmla="*/ 1080585 h 1095831"/>
              <a:gd name="connsiteX1" fmla="*/ 1055433 w 4191619"/>
              <a:gd name="connsiteY1" fmla="*/ 122317 h 1095831"/>
              <a:gd name="connsiteX2" fmla="*/ 4191619 w 4191619"/>
              <a:gd name="connsiteY2" fmla="*/ 0 h 1095831"/>
              <a:gd name="connsiteX0" fmla="*/ 557470 w 4173160"/>
              <a:gd name="connsiteY0" fmla="*/ 1095099 h 1095499"/>
              <a:gd name="connsiteX1" fmla="*/ 20974 w 4173160"/>
              <a:gd name="connsiteY1" fmla="*/ 760945 h 1095499"/>
              <a:gd name="connsiteX2" fmla="*/ 152304 w 4173160"/>
              <a:gd name="connsiteY2" fmla="*/ 522514 h 1095499"/>
              <a:gd name="connsiteX3" fmla="*/ 557470 w 4173160"/>
              <a:gd name="connsiteY3" fmla="*/ 1095099 h 1095499"/>
              <a:gd name="connsiteX0" fmla="*/ 615527 w 4173160"/>
              <a:gd name="connsiteY0" fmla="*/ 1080585 h 1095499"/>
              <a:gd name="connsiteX1" fmla="*/ 1036974 w 4173160"/>
              <a:gd name="connsiteY1" fmla="*/ 122317 h 1095499"/>
              <a:gd name="connsiteX2" fmla="*/ 4173160 w 4173160"/>
              <a:gd name="connsiteY2" fmla="*/ 0 h 1095499"/>
              <a:gd name="connsiteX0" fmla="*/ 536496 w 4152186"/>
              <a:gd name="connsiteY0" fmla="*/ 1095099 h 1095392"/>
              <a:gd name="connsiteX1" fmla="*/ 0 w 4152186"/>
              <a:gd name="connsiteY1" fmla="*/ 760945 h 1095392"/>
              <a:gd name="connsiteX2" fmla="*/ 536496 w 4152186"/>
              <a:gd name="connsiteY2" fmla="*/ 1095099 h 1095392"/>
              <a:gd name="connsiteX0" fmla="*/ 594553 w 4152186"/>
              <a:gd name="connsiteY0" fmla="*/ 1080585 h 1095392"/>
              <a:gd name="connsiteX1" fmla="*/ 1016000 w 4152186"/>
              <a:gd name="connsiteY1" fmla="*/ 122317 h 1095392"/>
              <a:gd name="connsiteX2" fmla="*/ 4152186 w 4152186"/>
              <a:gd name="connsiteY2" fmla="*/ 0 h 1095392"/>
              <a:gd name="connsiteX0" fmla="*/ 536496 w 4152186"/>
              <a:gd name="connsiteY0" fmla="*/ 1095099 h 1403180"/>
              <a:gd name="connsiteX1" fmla="*/ 0 w 4152186"/>
              <a:gd name="connsiteY1" fmla="*/ 760945 h 1403180"/>
              <a:gd name="connsiteX2" fmla="*/ 536496 w 4152186"/>
              <a:gd name="connsiteY2" fmla="*/ 1095099 h 1403180"/>
              <a:gd name="connsiteX0" fmla="*/ 594553 w 4152186"/>
              <a:gd name="connsiteY0" fmla="*/ 1080585 h 1403180"/>
              <a:gd name="connsiteX1" fmla="*/ 1016000 w 4152186"/>
              <a:gd name="connsiteY1" fmla="*/ 122317 h 1403180"/>
              <a:gd name="connsiteX2" fmla="*/ 4152186 w 4152186"/>
              <a:gd name="connsiteY2" fmla="*/ 0 h 1403180"/>
              <a:gd name="connsiteX0" fmla="*/ 318782 w 3934472"/>
              <a:gd name="connsiteY0" fmla="*/ 1095099 h 2026557"/>
              <a:gd name="connsiteX1" fmla="*/ 0 w 3934472"/>
              <a:gd name="connsiteY1" fmla="*/ 1573745 h 2026557"/>
              <a:gd name="connsiteX2" fmla="*/ 318782 w 3934472"/>
              <a:gd name="connsiteY2" fmla="*/ 1095099 h 2026557"/>
              <a:gd name="connsiteX0" fmla="*/ 376839 w 3934472"/>
              <a:gd name="connsiteY0" fmla="*/ 1080585 h 2026557"/>
              <a:gd name="connsiteX1" fmla="*/ 798286 w 3934472"/>
              <a:gd name="connsiteY1" fmla="*/ 122317 h 2026557"/>
              <a:gd name="connsiteX2" fmla="*/ 3934472 w 3934472"/>
              <a:gd name="connsiteY2" fmla="*/ 0 h 2026557"/>
              <a:gd name="connsiteX0" fmla="*/ 318782 w 3934472"/>
              <a:gd name="connsiteY0" fmla="*/ 1095099 h 2026557"/>
              <a:gd name="connsiteX1" fmla="*/ 0 w 3934472"/>
              <a:gd name="connsiteY1" fmla="*/ 1573745 h 2026557"/>
              <a:gd name="connsiteX2" fmla="*/ 318782 w 3934472"/>
              <a:gd name="connsiteY2" fmla="*/ 1095099 h 2026557"/>
              <a:gd name="connsiteX0" fmla="*/ 376839 w 3934472"/>
              <a:gd name="connsiteY0" fmla="*/ 1080585 h 2026557"/>
              <a:gd name="connsiteX1" fmla="*/ 296882 w 3934472"/>
              <a:gd name="connsiteY1" fmla="*/ 457200 h 2026557"/>
              <a:gd name="connsiteX2" fmla="*/ 798286 w 3934472"/>
              <a:gd name="connsiteY2" fmla="*/ 122317 h 2026557"/>
              <a:gd name="connsiteX3" fmla="*/ 3934472 w 3934472"/>
              <a:gd name="connsiteY3" fmla="*/ 0 h 2026557"/>
              <a:gd name="connsiteX0" fmla="*/ 318782 w 3934472"/>
              <a:gd name="connsiteY0" fmla="*/ 1095099 h 2026557"/>
              <a:gd name="connsiteX1" fmla="*/ 0 w 3934472"/>
              <a:gd name="connsiteY1" fmla="*/ 1573745 h 2026557"/>
              <a:gd name="connsiteX2" fmla="*/ 318782 w 3934472"/>
              <a:gd name="connsiteY2" fmla="*/ 1095099 h 2026557"/>
              <a:gd name="connsiteX0" fmla="*/ 376839 w 3934472"/>
              <a:gd name="connsiteY0" fmla="*/ 1080585 h 2026557"/>
              <a:gd name="connsiteX1" fmla="*/ 296882 w 3934472"/>
              <a:gd name="connsiteY1" fmla="*/ 457200 h 2026557"/>
              <a:gd name="connsiteX2" fmla="*/ 798286 w 3934472"/>
              <a:gd name="connsiteY2" fmla="*/ 122317 h 2026557"/>
              <a:gd name="connsiteX3" fmla="*/ 3934472 w 3934472"/>
              <a:gd name="connsiteY3" fmla="*/ 0 h 2026557"/>
              <a:gd name="connsiteX0" fmla="*/ 319982 w 3935672"/>
              <a:gd name="connsiteY0" fmla="*/ 1095099 h 2026557"/>
              <a:gd name="connsiteX1" fmla="*/ 1200 w 3935672"/>
              <a:gd name="connsiteY1" fmla="*/ 1573745 h 2026557"/>
              <a:gd name="connsiteX2" fmla="*/ 319982 w 3935672"/>
              <a:gd name="connsiteY2" fmla="*/ 1095099 h 2026557"/>
              <a:gd name="connsiteX0" fmla="*/ 378039 w 3935672"/>
              <a:gd name="connsiteY0" fmla="*/ 1080585 h 2026557"/>
              <a:gd name="connsiteX1" fmla="*/ 7796 w 3935672"/>
              <a:gd name="connsiteY1" fmla="*/ 515257 h 2026557"/>
              <a:gd name="connsiteX2" fmla="*/ 799486 w 3935672"/>
              <a:gd name="connsiteY2" fmla="*/ 122317 h 2026557"/>
              <a:gd name="connsiteX3" fmla="*/ 3935672 w 3935672"/>
              <a:gd name="connsiteY3" fmla="*/ 0 h 2026557"/>
              <a:gd name="connsiteX0" fmla="*/ 387640 w 4003330"/>
              <a:gd name="connsiteY0" fmla="*/ 1095099 h 2026557"/>
              <a:gd name="connsiteX1" fmla="*/ 68858 w 4003330"/>
              <a:gd name="connsiteY1" fmla="*/ 1573745 h 2026557"/>
              <a:gd name="connsiteX2" fmla="*/ 387640 w 4003330"/>
              <a:gd name="connsiteY2" fmla="*/ 1095099 h 2026557"/>
              <a:gd name="connsiteX0" fmla="*/ 445697 w 4003330"/>
              <a:gd name="connsiteY0" fmla="*/ 1080585 h 2026557"/>
              <a:gd name="connsiteX1" fmla="*/ 75454 w 4003330"/>
              <a:gd name="connsiteY1" fmla="*/ 515257 h 2026557"/>
              <a:gd name="connsiteX2" fmla="*/ 867144 w 4003330"/>
              <a:gd name="connsiteY2" fmla="*/ 122317 h 2026557"/>
              <a:gd name="connsiteX3" fmla="*/ 4003330 w 4003330"/>
              <a:gd name="connsiteY3" fmla="*/ 0 h 2026557"/>
              <a:gd name="connsiteX0" fmla="*/ 357146 w 3972836"/>
              <a:gd name="connsiteY0" fmla="*/ 1095099 h 2026557"/>
              <a:gd name="connsiteX1" fmla="*/ 38364 w 3972836"/>
              <a:gd name="connsiteY1" fmla="*/ 1573745 h 2026557"/>
              <a:gd name="connsiteX2" fmla="*/ 357146 w 3972836"/>
              <a:gd name="connsiteY2" fmla="*/ 1095099 h 2026557"/>
              <a:gd name="connsiteX0" fmla="*/ 415203 w 3972836"/>
              <a:gd name="connsiteY0" fmla="*/ 1080585 h 2026557"/>
              <a:gd name="connsiteX1" fmla="*/ 44960 w 3972836"/>
              <a:gd name="connsiteY1" fmla="*/ 515257 h 2026557"/>
              <a:gd name="connsiteX2" fmla="*/ 836650 w 3972836"/>
              <a:gd name="connsiteY2" fmla="*/ 122317 h 2026557"/>
              <a:gd name="connsiteX3" fmla="*/ 3972836 w 3972836"/>
              <a:gd name="connsiteY3" fmla="*/ 0 h 2026557"/>
              <a:gd name="connsiteX0" fmla="*/ 474245 w 4089935"/>
              <a:gd name="connsiteY0" fmla="*/ 1095099 h 2026557"/>
              <a:gd name="connsiteX1" fmla="*/ 155463 w 4089935"/>
              <a:gd name="connsiteY1" fmla="*/ 1573745 h 2026557"/>
              <a:gd name="connsiteX2" fmla="*/ 474245 w 4089935"/>
              <a:gd name="connsiteY2" fmla="*/ 1095099 h 2026557"/>
              <a:gd name="connsiteX0" fmla="*/ 532302 w 4089935"/>
              <a:gd name="connsiteY0" fmla="*/ 1080585 h 2026557"/>
              <a:gd name="connsiteX1" fmla="*/ 2402 w 4089935"/>
              <a:gd name="connsiteY1" fmla="*/ 587828 h 2026557"/>
              <a:gd name="connsiteX2" fmla="*/ 953749 w 4089935"/>
              <a:gd name="connsiteY2" fmla="*/ 122317 h 2026557"/>
              <a:gd name="connsiteX3" fmla="*/ 4089935 w 4089935"/>
              <a:gd name="connsiteY3" fmla="*/ 0 h 2026557"/>
              <a:gd name="connsiteX0" fmla="*/ 471858 w 4087548"/>
              <a:gd name="connsiteY0" fmla="*/ 1095099 h 2026557"/>
              <a:gd name="connsiteX1" fmla="*/ 153076 w 4087548"/>
              <a:gd name="connsiteY1" fmla="*/ 1573745 h 2026557"/>
              <a:gd name="connsiteX2" fmla="*/ 471858 w 4087548"/>
              <a:gd name="connsiteY2" fmla="*/ 1095099 h 2026557"/>
              <a:gd name="connsiteX0" fmla="*/ 529915 w 4087548"/>
              <a:gd name="connsiteY0" fmla="*/ 1080585 h 2026557"/>
              <a:gd name="connsiteX1" fmla="*/ 15 w 4087548"/>
              <a:gd name="connsiteY1" fmla="*/ 587828 h 2026557"/>
              <a:gd name="connsiteX2" fmla="*/ 951362 w 4087548"/>
              <a:gd name="connsiteY2" fmla="*/ 122317 h 2026557"/>
              <a:gd name="connsiteX3" fmla="*/ 4087548 w 4087548"/>
              <a:gd name="connsiteY3" fmla="*/ 0 h 2026557"/>
              <a:gd name="connsiteX0" fmla="*/ 471860 w 4087550"/>
              <a:gd name="connsiteY0" fmla="*/ 1095099 h 2026557"/>
              <a:gd name="connsiteX1" fmla="*/ 153078 w 4087550"/>
              <a:gd name="connsiteY1" fmla="*/ 1573745 h 2026557"/>
              <a:gd name="connsiteX2" fmla="*/ 471860 w 4087550"/>
              <a:gd name="connsiteY2" fmla="*/ 1095099 h 2026557"/>
              <a:gd name="connsiteX0" fmla="*/ 529917 w 4087550"/>
              <a:gd name="connsiteY0" fmla="*/ 1080585 h 2026557"/>
              <a:gd name="connsiteX1" fmla="*/ 17 w 4087550"/>
              <a:gd name="connsiteY1" fmla="*/ 587828 h 2026557"/>
              <a:gd name="connsiteX2" fmla="*/ 951364 w 4087550"/>
              <a:gd name="connsiteY2" fmla="*/ 122317 h 2026557"/>
              <a:gd name="connsiteX3" fmla="*/ 4087550 w 4087550"/>
              <a:gd name="connsiteY3" fmla="*/ 0 h 2026557"/>
              <a:gd name="connsiteX0" fmla="*/ 471861 w 4087551"/>
              <a:gd name="connsiteY0" fmla="*/ 1095099 h 2026557"/>
              <a:gd name="connsiteX1" fmla="*/ 153079 w 4087551"/>
              <a:gd name="connsiteY1" fmla="*/ 1573745 h 2026557"/>
              <a:gd name="connsiteX2" fmla="*/ 471861 w 4087551"/>
              <a:gd name="connsiteY2" fmla="*/ 1095099 h 2026557"/>
              <a:gd name="connsiteX0" fmla="*/ 529918 w 4087551"/>
              <a:gd name="connsiteY0" fmla="*/ 1080585 h 2026557"/>
              <a:gd name="connsiteX1" fmla="*/ 18 w 4087551"/>
              <a:gd name="connsiteY1" fmla="*/ 587828 h 2026557"/>
              <a:gd name="connsiteX2" fmla="*/ 951365 w 4087551"/>
              <a:gd name="connsiteY2" fmla="*/ 122317 h 2026557"/>
              <a:gd name="connsiteX3" fmla="*/ 4087551 w 4087551"/>
              <a:gd name="connsiteY3" fmla="*/ 0 h 2026557"/>
              <a:gd name="connsiteX0" fmla="*/ 485275 w 4100965"/>
              <a:gd name="connsiteY0" fmla="*/ 1095099 h 2026557"/>
              <a:gd name="connsiteX1" fmla="*/ 166493 w 4100965"/>
              <a:gd name="connsiteY1" fmla="*/ 1573745 h 2026557"/>
              <a:gd name="connsiteX2" fmla="*/ 485275 w 4100965"/>
              <a:gd name="connsiteY2" fmla="*/ 1095099 h 2026557"/>
              <a:gd name="connsiteX0" fmla="*/ 543332 w 4100965"/>
              <a:gd name="connsiteY0" fmla="*/ 1080585 h 2026557"/>
              <a:gd name="connsiteX1" fmla="*/ 13432 w 4100965"/>
              <a:gd name="connsiteY1" fmla="*/ 587828 h 2026557"/>
              <a:gd name="connsiteX2" fmla="*/ 964779 w 4100965"/>
              <a:gd name="connsiteY2" fmla="*/ 93289 h 2026557"/>
              <a:gd name="connsiteX3" fmla="*/ 4100965 w 4100965"/>
              <a:gd name="connsiteY3" fmla="*/ 0 h 2026557"/>
            </a:gdLst>
            <a:ahLst/>
            <a:cxnLst>
              <a:cxn ang="0">
                <a:pos x="connsiteX0" y="connsiteY0"/>
              </a:cxn>
              <a:cxn ang="0">
                <a:pos x="connsiteX1" y="connsiteY1"/>
              </a:cxn>
              <a:cxn ang="0">
                <a:pos x="connsiteX2" y="connsiteY2"/>
              </a:cxn>
              <a:cxn ang="0">
                <a:pos x="connsiteX3" y="connsiteY3"/>
              </a:cxn>
            </a:cxnLst>
            <a:rect l="l" t="t" r="r" b="b"/>
            <a:pathLst>
              <a:path w="4100965" h="2026557" stroke="0" extrusionOk="0">
                <a:moveTo>
                  <a:pt x="485275" y="1095099"/>
                </a:moveTo>
                <a:cubicBezTo>
                  <a:pt x="261149" y="1106860"/>
                  <a:pt x="166493" y="1573745"/>
                  <a:pt x="166493" y="1573745"/>
                </a:cubicBezTo>
                <a:cubicBezTo>
                  <a:pt x="374354" y="2860787"/>
                  <a:pt x="306443" y="983714"/>
                  <a:pt x="485275" y="1095099"/>
                </a:cubicBezTo>
                <a:close/>
              </a:path>
              <a:path w="4100965" h="2026557" fill="none">
                <a:moveTo>
                  <a:pt x="543332" y="1080585"/>
                </a:moveTo>
                <a:cubicBezTo>
                  <a:pt x="152636" y="1092802"/>
                  <a:pt x="-56809" y="752377"/>
                  <a:pt x="13432" y="587828"/>
                </a:cubicBezTo>
                <a:cubicBezTo>
                  <a:pt x="83673" y="423279"/>
                  <a:pt x="225466" y="147717"/>
                  <a:pt x="964779" y="93289"/>
                </a:cubicBezTo>
                <a:cubicBezTo>
                  <a:pt x="1704092" y="38861"/>
                  <a:pt x="3055570" y="40772"/>
                  <a:pt x="4100965" y="0"/>
                </a:cubicBezTo>
              </a:path>
            </a:pathLst>
          </a:custGeom>
          <a:ln w="38100">
            <a:solidFill>
              <a:srgbClr val="FF0000"/>
            </a:solidFill>
            <a:tailEnd type="triangl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7256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5" nodeType="clickEffect">
                                  <p:stCondLst>
                                    <p:cond delay="0"/>
                                  </p:stCondLst>
                                  <p:childTnLst>
                                    <p:animEffect transition="out" filter="wipe(down)">
                                      <p:cBhvr>
                                        <p:cTn id="41" dur="100"/>
                                        <p:tgtEl>
                                          <p:spTgt spid="12"/>
                                        </p:tgtEl>
                                      </p:cBhvr>
                                    </p:animEffect>
                                    <p:set>
                                      <p:cBhvr>
                                        <p:cTn id="42" dur="1" fill="hold">
                                          <p:stCondLst>
                                            <p:cond delay="99"/>
                                          </p:stCondLst>
                                        </p:cTn>
                                        <p:tgtEl>
                                          <p:spTgt spid="12"/>
                                        </p:tgtEl>
                                        <p:attrNameLst>
                                          <p:attrName>style.visibility</p:attrName>
                                        </p:attrNameLst>
                                      </p:cBhvr>
                                      <p:to>
                                        <p:strVal val="hidden"/>
                                      </p:to>
                                    </p:set>
                                  </p:childTnLst>
                                </p:cTn>
                              </p:par>
                            </p:childTnLst>
                          </p:cTn>
                        </p:par>
                        <p:par>
                          <p:cTn id="43" fill="hold">
                            <p:stCondLst>
                              <p:cond delay="100"/>
                            </p:stCondLst>
                            <p:childTnLst>
                              <p:par>
                                <p:cTn id="44" presetID="22" presetClass="entr" presetSubtype="4" fill="hold" grpId="1"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250"/>
                                        <p:tgtEl>
                                          <p:spTgt spid="12"/>
                                        </p:tgtEl>
                                      </p:cBhvr>
                                    </p:animEffect>
                                  </p:childTnLst>
                                </p:cTn>
                              </p:par>
                            </p:childTnLst>
                          </p:cTn>
                        </p:par>
                        <p:par>
                          <p:cTn id="47" fill="hold">
                            <p:stCondLst>
                              <p:cond delay="350"/>
                            </p:stCondLst>
                            <p:childTnLst>
                              <p:par>
                                <p:cTn id="48" presetID="22" presetClass="exit" presetSubtype="4" fill="hold" grpId="6" nodeType="afterEffect">
                                  <p:stCondLst>
                                    <p:cond delay="0"/>
                                  </p:stCondLst>
                                  <p:childTnLst>
                                    <p:animEffect transition="out" filter="wipe(down)">
                                      <p:cBhvr>
                                        <p:cTn id="49" dur="100"/>
                                        <p:tgtEl>
                                          <p:spTgt spid="12"/>
                                        </p:tgtEl>
                                      </p:cBhvr>
                                    </p:animEffect>
                                    <p:set>
                                      <p:cBhvr>
                                        <p:cTn id="50" dur="1" fill="hold">
                                          <p:stCondLst>
                                            <p:cond delay="99"/>
                                          </p:stCondLst>
                                        </p:cTn>
                                        <p:tgtEl>
                                          <p:spTgt spid="12"/>
                                        </p:tgtEl>
                                        <p:attrNameLst>
                                          <p:attrName>style.visibility</p:attrName>
                                        </p:attrNameLst>
                                      </p:cBhvr>
                                      <p:to>
                                        <p:strVal val="hidden"/>
                                      </p:to>
                                    </p:set>
                                  </p:childTnLst>
                                </p:cTn>
                              </p:par>
                            </p:childTnLst>
                          </p:cTn>
                        </p:par>
                        <p:par>
                          <p:cTn id="51" fill="hold">
                            <p:stCondLst>
                              <p:cond delay="450"/>
                            </p:stCondLst>
                            <p:childTnLst>
                              <p:par>
                                <p:cTn id="52" presetID="22" presetClass="entr" presetSubtype="4" fill="hold" grpId="2"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down)">
                                      <p:cBhvr>
                                        <p:cTn id="54" dur="250"/>
                                        <p:tgtEl>
                                          <p:spTgt spid="12"/>
                                        </p:tgtEl>
                                      </p:cBhvr>
                                    </p:animEffect>
                                  </p:childTnLst>
                                </p:cTn>
                              </p:par>
                            </p:childTnLst>
                          </p:cTn>
                        </p:par>
                        <p:par>
                          <p:cTn id="55" fill="hold">
                            <p:stCondLst>
                              <p:cond delay="700"/>
                            </p:stCondLst>
                            <p:childTnLst>
                              <p:par>
                                <p:cTn id="56" presetID="22" presetClass="exit" presetSubtype="4" fill="hold" grpId="7" nodeType="afterEffect">
                                  <p:stCondLst>
                                    <p:cond delay="0"/>
                                  </p:stCondLst>
                                  <p:childTnLst>
                                    <p:animEffect transition="out" filter="wipe(down)">
                                      <p:cBhvr>
                                        <p:cTn id="57" dur="100"/>
                                        <p:tgtEl>
                                          <p:spTgt spid="12"/>
                                        </p:tgtEl>
                                      </p:cBhvr>
                                    </p:animEffect>
                                    <p:set>
                                      <p:cBhvr>
                                        <p:cTn id="58" dur="1" fill="hold">
                                          <p:stCondLst>
                                            <p:cond delay="99"/>
                                          </p:stCondLst>
                                        </p:cTn>
                                        <p:tgtEl>
                                          <p:spTgt spid="12"/>
                                        </p:tgtEl>
                                        <p:attrNameLst>
                                          <p:attrName>style.visibility</p:attrName>
                                        </p:attrNameLst>
                                      </p:cBhvr>
                                      <p:to>
                                        <p:strVal val="hidden"/>
                                      </p:to>
                                    </p:set>
                                  </p:childTnLst>
                                </p:cTn>
                              </p:par>
                            </p:childTnLst>
                          </p:cTn>
                        </p:par>
                        <p:par>
                          <p:cTn id="59" fill="hold">
                            <p:stCondLst>
                              <p:cond delay="800"/>
                            </p:stCondLst>
                            <p:childTnLst>
                              <p:par>
                                <p:cTn id="60" presetID="22" presetClass="entr" presetSubtype="4" fill="hold" grpId="3"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down)">
                                      <p:cBhvr>
                                        <p:cTn id="62" dur="250"/>
                                        <p:tgtEl>
                                          <p:spTgt spid="12"/>
                                        </p:tgtEl>
                                      </p:cBhvr>
                                    </p:animEffect>
                                  </p:childTnLst>
                                </p:cTn>
                              </p:par>
                            </p:childTnLst>
                          </p:cTn>
                        </p:par>
                        <p:par>
                          <p:cTn id="63" fill="hold">
                            <p:stCondLst>
                              <p:cond delay="1050"/>
                            </p:stCondLst>
                            <p:childTnLst>
                              <p:par>
                                <p:cTn id="64" presetID="22" presetClass="exit" presetSubtype="4" fill="hold" grpId="8" nodeType="afterEffect">
                                  <p:stCondLst>
                                    <p:cond delay="0"/>
                                  </p:stCondLst>
                                  <p:childTnLst>
                                    <p:animEffect transition="out" filter="wipe(down)">
                                      <p:cBhvr>
                                        <p:cTn id="65" dur="100"/>
                                        <p:tgtEl>
                                          <p:spTgt spid="12"/>
                                        </p:tgtEl>
                                      </p:cBhvr>
                                    </p:animEffect>
                                    <p:set>
                                      <p:cBhvr>
                                        <p:cTn id="66" dur="1" fill="hold">
                                          <p:stCondLst>
                                            <p:cond delay="99"/>
                                          </p:stCondLst>
                                        </p:cTn>
                                        <p:tgtEl>
                                          <p:spTgt spid="12"/>
                                        </p:tgtEl>
                                        <p:attrNameLst>
                                          <p:attrName>style.visibility</p:attrName>
                                        </p:attrNameLst>
                                      </p:cBhvr>
                                      <p:to>
                                        <p:strVal val="hidden"/>
                                      </p:to>
                                    </p:set>
                                  </p:childTnLst>
                                </p:cTn>
                              </p:par>
                            </p:childTnLst>
                          </p:cTn>
                        </p:par>
                        <p:par>
                          <p:cTn id="67" fill="hold">
                            <p:stCondLst>
                              <p:cond delay="1150"/>
                            </p:stCondLst>
                            <p:childTnLst>
                              <p:par>
                                <p:cTn id="68" presetID="22" presetClass="entr" presetSubtype="4" fill="hold" grpId="4" nodeType="after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wipe(down)">
                                      <p:cBhvr>
                                        <p:cTn id="70" dur="250"/>
                                        <p:tgtEl>
                                          <p:spTgt spid="1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6">
                                            <p:txEl>
                                              <p:pRg st="8" end="8"/>
                                            </p:txEl>
                                          </p:spTgt>
                                        </p:tgtEl>
                                        <p:attrNameLst>
                                          <p:attrName>style.visibility</p:attrName>
                                        </p:attrNameLst>
                                      </p:cBhvr>
                                      <p:to>
                                        <p:strVal val="visible"/>
                                      </p:to>
                                    </p:set>
                                    <p:animEffect transition="in" filter="fade">
                                      <p:cBhvr>
                                        <p:cTn id="75" dur="500"/>
                                        <p:tgtEl>
                                          <p:spTgt spid="6">
                                            <p:txEl>
                                              <p:pRg st="8" end="8"/>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
                                            <p:txEl>
                                              <p:pRg st="9" end="9"/>
                                            </p:txEl>
                                          </p:spTgt>
                                        </p:tgtEl>
                                        <p:attrNameLst>
                                          <p:attrName>style.visibility</p:attrName>
                                        </p:attrNameLst>
                                      </p:cBhvr>
                                      <p:to>
                                        <p:strVal val="visible"/>
                                      </p:to>
                                    </p:set>
                                    <p:animEffect transition="in" filter="fade">
                                      <p:cBhvr>
                                        <p:cTn id="80" dur="500"/>
                                        <p:tgtEl>
                                          <p:spTgt spid="6">
                                            <p:txEl>
                                              <p:pRg st="9" end="9"/>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
                                            <p:txEl>
                                              <p:pRg st="10" end="10"/>
                                            </p:txEl>
                                          </p:spTgt>
                                        </p:tgtEl>
                                        <p:attrNameLst>
                                          <p:attrName>style.visibility</p:attrName>
                                        </p:attrNameLst>
                                      </p:cBhvr>
                                      <p:to>
                                        <p:strVal val="visible"/>
                                      </p:to>
                                    </p:set>
                                    <p:animEffect transition="in" filter="fade">
                                      <p:cBhvr>
                                        <p:cTn id="85"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2" grpId="4" animBg="1"/>
      <p:bldP spid="12" grpId="5" animBg="1"/>
      <p:bldP spid="12" grpId="6" animBg="1"/>
      <p:bldP spid="12" grpId="7" animBg="1"/>
      <p:bldP spid="12" grpId="8"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22</a:t>
            </a:fld>
            <a:r>
              <a:rPr lang="en-US" smtClean="0"/>
              <a:t>    </a:t>
            </a:r>
            <a:endParaRPr lang="en-US" dirty="0"/>
          </a:p>
        </p:txBody>
      </p:sp>
      <p:sp>
        <p:nvSpPr>
          <p:cNvPr id="5" name="Title 4"/>
          <p:cNvSpPr>
            <a:spLocks noGrp="1"/>
          </p:cNvSpPr>
          <p:nvPr>
            <p:ph type="title"/>
          </p:nvPr>
        </p:nvSpPr>
        <p:spPr/>
        <p:txBody>
          <a:bodyPr/>
          <a:lstStyle/>
          <a:p>
            <a:r>
              <a:rPr lang="en-US" dirty="0"/>
              <a:t>Goals for Session #1</a:t>
            </a:r>
          </a:p>
        </p:txBody>
      </p:sp>
      <p:sp>
        <p:nvSpPr>
          <p:cNvPr id="6" name="Content Placeholder 5"/>
          <p:cNvSpPr>
            <a:spLocks noGrp="1"/>
          </p:cNvSpPr>
          <p:nvPr>
            <p:ph sz="quarter" idx="10"/>
          </p:nvPr>
        </p:nvSpPr>
        <p:spPr/>
        <p:txBody>
          <a:bodyPr/>
          <a:lstStyle/>
          <a:p>
            <a:r>
              <a:rPr lang="en-US" dirty="0" smtClean="0"/>
              <a:t>To be honest…</a:t>
            </a:r>
          </a:p>
          <a:p>
            <a:pPr lvl="1"/>
            <a:r>
              <a:rPr lang="en-US" dirty="0" smtClean="0"/>
              <a:t>There is NOTHING new in this presentation.</a:t>
            </a:r>
          </a:p>
          <a:p>
            <a:pPr lvl="1"/>
            <a:r>
              <a:rPr lang="en-US" dirty="0" smtClean="0"/>
              <a:t>EVERYTHING about this presentation is covered in Books Online.</a:t>
            </a:r>
          </a:p>
          <a:p>
            <a:pPr lvl="1"/>
            <a:r>
              <a:rPr lang="en-US" dirty="0" smtClean="0"/>
              <a:t>EVERYTHING about this presentation has been covered in multiple articles and blogs.</a:t>
            </a:r>
          </a:p>
          <a:p>
            <a:r>
              <a:rPr lang="en-US" dirty="0" smtClean="0"/>
              <a:t>The BIG difference is…</a:t>
            </a:r>
          </a:p>
          <a:p>
            <a:pPr lvl="1"/>
            <a:r>
              <a:rPr lang="en-US" dirty="0" smtClean="0"/>
              <a:t>We're going to see it all in a whole new way.</a:t>
            </a:r>
          </a:p>
          <a:p>
            <a:pPr lvl="1"/>
            <a:endParaRPr lang="en-US" dirty="0"/>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62986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When Data is Added</a:t>
            </a:r>
            <a:endParaRPr lang="en-US" dirty="0"/>
          </a:p>
        </p:txBody>
      </p:sp>
      <p:sp>
        <p:nvSpPr>
          <p:cNvPr id="3" name="Title 2"/>
          <p:cNvSpPr>
            <a:spLocks noGrp="1"/>
          </p:cNvSpPr>
          <p:nvPr>
            <p:ph type="ctrTitle"/>
          </p:nvPr>
        </p:nvSpPr>
        <p:spPr/>
        <p:txBody>
          <a:bodyPr/>
          <a:lstStyle/>
          <a:p>
            <a:r>
              <a:rPr lang="en-US" dirty="0" smtClean="0"/>
              <a:t>Page Splits</a:t>
            </a:r>
            <a:endParaRPr lang="en-US" dirty="0"/>
          </a:p>
        </p:txBody>
      </p:sp>
    </p:spTree>
    <p:extLst>
      <p:ext uri="{BB962C8B-B14F-4D97-AF65-F5344CB8AC3E}">
        <p14:creationId xmlns:p14="http://schemas.microsoft.com/office/powerpoint/2010/main" val="396895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24</a:t>
            </a:fld>
            <a:r>
              <a:rPr lang="en-US" smtClean="0"/>
              <a:t>    </a:t>
            </a:r>
            <a:endParaRPr lang="en-US" dirty="0"/>
          </a:p>
        </p:txBody>
      </p:sp>
      <p:sp>
        <p:nvSpPr>
          <p:cNvPr id="5" name="Title 4"/>
          <p:cNvSpPr>
            <a:spLocks noGrp="1"/>
          </p:cNvSpPr>
          <p:nvPr>
            <p:ph type="title"/>
          </p:nvPr>
        </p:nvSpPr>
        <p:spPr/>
        <p:txBody>
          <a:bodyPr/>
          <a:lstStyle/>
          <a:p>
            <a:r>
              <a:rPr lang="en-US" dirty="0" smtClean="0"/>
              <a:t>What is a "Page Split"?</a:t>
            </a:r>
            <a:endParaRPr lang="en-US" dirty="0"/>
          </a:p>
        </p:txBody>
      </p:sp>
      <p:sp>
        <p:nvSpPr>
          <p:cNvPr id="6" name="Content Placeholder 5"/>
          <p:cNvSpPr>
            <a:spLocks noGrp="1"/>
          </p:cNvSpPr>
          <p:nvPr>
            <p:ph sz="quarter" idx="10"/>
          </p:nvPr>
        </p:nvSpPr>
        <p:spPr/>
        <p:txBody>
          <a:bodyPr>
            <a:normAutofit lnSpcReduction="10000"/>
          </a:bodyPr>
          <a:lstStyle/>
          <a:p>
            <a:r>
              <a:rPr lang="en-US" dirty="0" smtClean="0"/>
              <a:t>SQL Server stores data on 8KB pages.</a:t>
            </a:r>
          </a:p>
          <a:p>
            <a:r>
              <a:rPr lang="en-US" dirty="0" smtClean="0"/>
              <a:t>When a page becomes full and we need to add more data, a new page must be created.</a:t>
            </a:r>
          </a:p>
          <a:p>
            <a:r>
              <a:rPr lang="en-US" dirty="0" smtClean="0"/>
              <a:t>Doesn't matter if it's a Clustered or Non-Clustered index.</a:t>
            </a:r>
          </a:p>
          <a:p>
            <a:pPr lvl="1"/>
            <a:r>
              <a:rPr lang="en-US" dirty="0" smtClean="0"/>
              <a:t>Exception: A page split on a Clustered Index can cause page splits on the Non-Clustered Indexes (not covered in this presentation).</a:t>
            </a:r>
            <a:endParaRPr lang="en-US" dirty="0"/>
          </a:p>
        </p:txBody>
      </p:sp>
      <p:sp>
        <p:nvSpPr>
          <p:cNvPr id="8" name="Flowchart: Connector 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23200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25</a:t>
            </a:fld>
            <a:r>
              <a:rPr lang="en-US" smtClean="0"/>
              <a:t>    </a:t>
            </a:r>
            <a:endParaRPr lang="en-US" dirty="0"/>
          </a:p>
        </p:txBody>
      </p:sp>
      <p:sp>
        <p:nvSpPr>
          <p:cNvPr id="5" name="Title 4"/>
          <p:cNvSpPr>
            <a:spLocks noGrp="1"/>
          </p:cNvSpPr>
          <p:nvPr>
            <p:ph type="title"/>
          </p:nvPr>
        </p:nvSpPr>
        <p:spPr/>
        <p:txBody>
          <a:bodyPr/>
          <a:lstStyle/>
          <a:p>
            <a:r>
              <a:rPr lang="en-US" dirty="0" smtClean="0"/>
              <a:t>Causes of Page Splits</a:t>
            </a:r>
            <a:endParaRPr lang="en-US" dirty="0"/>
          </a:p>
        </p:txBody>
      </p:sp>
      <p:sp>
        <p:nvSpPr>
          <p:cNvPr id="6" name="Content Placeholder 5"/>
          <p:cNvSpPr>
            <a:spLocks noGrp="1"/>
          </p:cNvSpPr>
          <p:nvPr>
            <p:ph sz="quarter" idx="10"/>
          </p:nvPr>
        </p:nvSpPr>
        <p:spPr/>
        <p:txBody>
          <a:bodyPr>
            <a:normAutofit fontScale="85000" lnSpcReduction="20000"/>
          </a:bodyPr>
          <a:lstStyle/>
          <a:p>
            <a:pPr>
              <a:lnSpc>
                <a:spcPct val="120000"/>
              </a:lnSpc>
              <a:spcBef>
                <a:spcPts val="0"/>
              </a:spcBef>
            </a:pPr>
            <a:r>
              <a:rPr lang="en-US" dirty="0"/>
              <a:t>"Mid-Index </a:t>
            </a:r>
            <a:r>
              <a:rPr lang="en-US" dirty="0" smtClean="0"/>
              <a:t>Inserts"</a:t>
            </a:r>
          </a:p>
          <a:p>
            <a:pPr lvl="1">
              <a:lnSpc>
                <a:spcPct val="120000"/>
              </a:lnSpc>
              <a:spcBef>
                <a:spcPts val="0"/>
              </a:spcBef>
            </a:pPr>
            <a:r>
              <a:rPr lang="en-US" dirty="0" smtClean="0"/>
              <a:t>Logical order is enforced.</a:t>
            </a:r>
            <a:endParaRPr lang="en-US" dirty="0"/>
          </a:p>
          <a:p>
            <a:pPr>
              <a:lnSpc>
                <a:spcPct val="120000"/>
              </a:lnSpc>
              <a:spcBef>
                <a:spcPts val="0"/>
              </a:spcBef>
            </a:pPr>
            <a:r>
              <a:rPr lang="en-US" dirty="0"/>
              <a:t>"</a:t>
            </a:r>
            <a:r>
              <a:rPr lang="en-US" dirty="0" err="1"/>
              <a:t>Exp</a:t>
            </a:r>
            <a:r>
              <a:rPr lang="en-US" u="sng" dirty="0" err="1">
                <a:solidFill>
                  <a:srgbClr val="FF0000"/>
                </a:solidFill>
              </a:rPr>
              <a:t>A</a:t>
            </a:r>
            <a:r>
              <a:rPr lang="en-US" dirty="0" err="1"/>
              <a:t>nsive</a:t>
            </a:r>
            <a:r>
              <a:rPr lang="en-US" dirty="0"/>
              <a:t> Updates</a:t>
            </a:r>
            <a:r>
              <a:rPr lang="en-US" dirty="0" smtClean="0"/>
              <a:t>" </a:t>
            </a:r>
          </a:p>
          <a:p>
            <a:pPr lvl="1">
              <a:lnSpc>
                <a:spcPct val="120000"/>
              </a:lnSpc>
              <a:spcBef>
                <a:spcPts val="0"/>
              </a:spcBef>
            </a:pPr>
            <a:r>
              <a:rPr lang="en-US" dirty="0" smtClean="0"/>
              <a:t>If row gets wider for variable width datatypes.</a:t>
            </a:r>
            <a:endParaRPr lang="en-US" dirty="0"/>
          </a:p>
          <a:p>
            <a:pPr>
              <a:lnSpc>
                <a:spcPct val="120000"/>
              </a:lnSpc>
              <a:spcBef>
                <a:spcPts val="0"/>
              </a:spcBef>
            </a:pPr>
            <a:r>
              <a:rPr lang="en-US" dirty="0" smtClean="0"/>
              <a:t>Can Selects and Deletes cause page </a:t>
            </a:r>
            <a:r>
              <a:rPr lang="en-US" dirty="0"/>
              <a:t>s</a:t>
            </a:r>
            <a:r>
              <a:rPr lang="en-US" dirty="0" smtClean="0"/>
              <a:t>plits?</a:t>
            </a:r>
          </a:p>
          <a:p>
            <a:pPr lvl="1">
              <a:lnSpc>
                <a:spcPct val="120000"/>
              </a:lnSpc>
              <a:spcBef>
                <a:spcPts val="0"/>
              </a:spcBef>
            </a:pPr>
            <a:r>
              <a:rPr lang="en-US" dirty="0" smtClean="0"/>
              <a:t>Yes.  Lazy spools in the execution plan can be subject to page splits (out of scope).</a:t>
            </a:r>
          </a:p>
          <a:p>
            <a:pPr lvl="1">
              <a:lnSpc>
                <a:spcPct val="120000"/>
              </a:lnSpc>
              <a:spcBef>
                <a:spcPts val="0"/>
              </a:spcBef>
            </a:pPr>
            <a:r>
              <a:rPr lang="en-US" dirty="0" smtClean="0"/>
              <a:t>Deletes do leave empty space on data pages (Physical Fragmentation / Page Density).</a:t>
            </a:r>
          </a:p>
          <a:p>
            <a:pPr>
              <a:lnSpc>
                <a:spcPct val="120000"/>
              </a:lnSpc>
              <a:spcBef>
                <a:spcPts val="0"/>
              </a:spcBef>
            </a:pPr>
            <a:r>
              <a:rPr lang="en-US" dirty="0" smtClean="0"/>
              <a:t>There are two types of Page Splits…</a:t>
            </a:r>
          </a:p>
          <a:p>
            <a:pPr lvl="1">
              <a:lnSpc>
                <a:spcPct val="120000"/>
              </a:lnSpc>
              <a:spcBef>
                <a:spcPts val="0"/>
              </a:spcBef>
            </a:pPr>
            <a:r>
              <a:rPr lang="en-US" dirty="0"/>
              <a:t>Good (which are kind of bad)</a:t>
            </a:r>
          </a:p>
          <a:p>
            <a:pPr lvl="1">
              <a:lnSpc>
                <a:spcPct val="120000"/>
              </a:lnSpc>
              <a:spcBef>
                <a:spcPts val="0"/>
              </a:spcBef>
            </a:pPr>
            <a:r>
              <a:rPr lang="en-US" dirty="0" smtClean="0"/>
              <a:t>Bad (which are really bad)</a:t>
            </a:r>
          </a:p>
        </p:txBody>
      </p:sp>
      <p:sp>
        <p:nvSpPr>
          <p:cNvPr id="8" name="Flowchart: Connector 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46216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animEffect transition="in" filter="fade">
                                      <p:cBhvr>
                                        <p:cTn id="33" dur="500"/>
                                        <p:tgtEl>
                                          <p:spTgt spid="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7" end="7"/>
                                            </p:txEl>
                                          </p:spTgt>
                                        </p:tgtEl>
                                        <p:attrNameLst>
                                          <p:attrName>style.visibility</p:attrName>
                                        </p:attrNameLst>
                                      </p:cBhvr>
                                      <p:to>
                                        <p:strVal val="visible"/>
                                      </p:to>
                                    </p:set>
                                    <p:animEffect transition="in" filter="fade">
                                      <p:cBhvr>
                                        <p:cTn id="38" dur="500"/>
                                        <p:tgtEl>
                                          <p:spTgt spid="6">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Effect transition="in" filter="fade">
                                      <p:cBhvr>
                                        <p:cTn id="43" dur="5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26</a:t>
            </a:fld>
            <a:r>
              <a:rPr lang="en-US" smtClean="0"/>
              <a:t>    </a:t>
            </a:r>
            <a:endParaRPr lang="en-US" dirty="0"/>
          </a:p>
        </p:txBody>
      </p:sp>
      <p:sp>
        <p:nvSpPr>
          <p:cNvPr id="5" name="Title 4"/>
          <p:cNvSpPr>
            <a:spLocks noGrp="1"/>
          </p:cNvSpPr>
          <p:nvPr>
            <p:ph type="title"/>
          </p:nvPr>
        </p:nvSpPr>
        <p:spPr/>
        <p:txBody>
          <a:bodyPr>
            <a:normAutofit/>
          </a:bodyPr>
          <a:lstStyle/>
          <a:p>
            <a:r>
              <a:rPr lang="en-US" sz="3400" dirty="0"/>
              <a:t>Why the Emphasis on Page Splits</a:t>
            </a:r>
            <a:r>
              <a:rPr lang="en-US" sz="3400" dirty="0" smtClean="0"/>
              <a:t>?</a:t>
            </a:r>
            <a:endParaRPr lang="en-US" sz="3400" dirty="0"/>
          </a:p>
        </p:txBody>
      </p:sp>
      <p:sp>
        <p:nvSpPr>
          <p:cNvPr id="6" name="Content Placeholder 5"/>
          <p:cNvSpPr>
            <a:spLocks noGrp="1"/>
          </p:cNvSpPr>
          <p:nvPr>
            <p:ph sz="quarter" idx="10"/>
          </p:nvPr>
        </p:nvSpPr>
        <p:spPr/>
        <p:txBody>
          <a:bodyPr>
            <a:normAutofit fontScale="85000" lnSpcReduction="20000"/>
          </a:bodyPr>
          <a:lstStyle/>
          <a:p>
            <a:r>
              <a:rPr lang="en-US" dirty="0"/>
              <a:t>They are the </a:t>
            </a:r>
            <a:r>
              <a:rPr lang="en-US" dirty="0" smtClean="0"/>
              <a:t>primary cause of</a:t>
            </a:r>
            <a:br>
              <a:rPr lang="en-US" dirty="0" smtClean="0"/>
            </a:br>
            <a:r>
              <a:rPr lang="en-US" u="sng" dirty="0" smtClean="0">
                <a:solidFill>
                  <a:srgbClr val="FF0000"/>
                </a:solidFill>
              </a:rPr>
              <a:t>LOGICAL FRAGMENTATION.</a:t>
            </a:r>
          </a:p>
          <a:p>
            <a:r>
              <a:rPr lang="en-US" dirty="0" smtClean="0"/>
              <a:t>They are the primary cause of </a:t>
            </a:r>
            <a:br>
              <a:rPr lang="en-US" dirty="0" smtClean="0"/>
            </a:br>
            <a:r>
              <a:rPr lang="en-US" u="sng" dirty="0" smtClean="0">
                <a:solidFill>
                  <a:srgbClr val="FF0000"/>
                </a:solidFill>
              </a:rPr>
              <a:t>PHYSICAL FRAGMENTATION</a:t>
            </a:r>
            <a:r>
              <a:rPr lang="en-US" dirty="0" smtClean="0"/>
              <a:t>.</a:t>
            </a:r>
            <a:endParaRPr lang="en-US" dirty="0"/>
          </a:p>
          <a:p>
            <a:r>
              <a:rPr lang="en-US" dirty="0" smtClean="0"/>
              <a:t>Except for DELETEs, they </a:t>
            </a:r>
            <a:r>
              <a:rPr lang="en-US" dirty="0"/>
              <a:t>are the </a:t>
            </a:r>
            <a:r>
              <a:rPr lang="en-US" dirty="0" smtClean="0"/>
              <a:t>primary reason </a:t>
            </a:r>
            <a:r>
              <a:rPr lang="en-US" dirty="0"/>
              <a:t>to do expensive index maintenance!</a:t>
            </a:r>
          </a:p>
          <a:p>
            <a:r>
              <a:rPr lang="en-US" dirty="0" smtClean="0"/>
              <a:t>Cause </a:t>
            </a:r>
            <a:r>
              <a:rPr lang="en-US" dirty="0"/>
              <a:t>of many hidden performance </a:t>
            </a:r>
            <a:r>
              <a:rPr lang="en-US" dirty="0" smtClean="0"/>
              <a:t>problems due to blocking and writes to the log file.</a:t>
            </a:r>
          </a:p>
          <a:p>
            <a:r>
              <a:rPr lang="en-US" dirty="0" smtClean="0"/>
              <a:t>Cause of wasted resources</a:t>
            </a:r>
            <a:endParaRPr lang="en-US" dirty="0"/>
          </a:p>
          <a:p>
            <a:pPr lvl="1"/>
            <a:r>
              <a:rPr lang="en-US" dirty="0" smtClean="0"/>
              <a:t>Memory.</a:t>
            </a:r>
          </a:p>
          <a:p>
            <a:pPr lvl="1"/>
            <a:r>
              <a:rPr lang="en-US" dirty="0" smtClean="0"/>
              <a:t>Disk space.</a:t>
            </a:r>
          </a:p>
          <a:p>
            <a:pPr lvl="1"/>
            <a:r>
              <a:rPr lang="en-US" dirty="0" smtClean="0"/>
              <a:t>Transaction Log file activity and backup size.</a:t>
            </a:r>
            <a:endParaRPr lang="en-US" dirty="0"/>
          </a:p>
          <a:p>
            <a:endParaRPr lang="en-US" dirty="0"/>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86892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27</a:t>
            </a:fld>
            <a:r>
              <a:rPr lang="en-US" smtClean="0"/>
              <a:t>    </a:t>
            </a:r>
            <a:endParaRPr lang="en-US" dirty="0"/>
          </a:p>
        </p:txBody>
      </p:sp>
      <p:sp>
        <p:nvSpPr>
          <p:cNvPr id="5" name="Title 4"/>
          <p:cNvSpPr>
            <a:spLocks noGrp="1"/>
          </p:cNvSpPr>
          <p:nvPr>
            <p:ph type="title"/>
          </p:nvPr>
        </p:nvSpPr>
        <p:spPr/>
        <p:txBody>
          <a:bodyPr>
            <a:normAutofit/>
          </a:bodyPr>
          <a:lstStyle/>
          <a:p>
            <a:r>
              <a:rPr lang="en-US" sz="3400" dirty="0"/>
              <a:t>Why the Emphasis on </a:t>
            </a:r>
            <a:r>
              <a:rPr lang="en-US" sz="3400" dirty="0" smtClean="0"/>
              <a:t>Page Splits?</a:t>
            </a:r>
            <a:endParaRPr lang="en-US" sz="3400" dirty="0"/>
          </a:p>
        </p:txBody>
      </p:sp>
      <p:sp>
        <p:nvSpPr>
          <p:cNvPr id="6" name="Content Placeholder 5"/>
          <p:cNvSpPr>
            <a:spLocks noGrp="1"/>
          </p:cNvSpPr>
          <p:nvPr>
            <p:ph sz="quarter" idx="10"/>
          </p:nvPr>
        </p:nvSpPr>
        <p:spPr/>
        <p:txBody>
          <a:bodyPr>
            <a:normAutofit lnSpcReduction="10000"/>
          </a:bodyPr>
          <a:lstStyle/>
          <a:p>
            <a:r>
              <a:rPr lang="en-US" dirty="0"/>
              <a:t>Bad Page Splits cause 4.5 to 43 times more log file usage (log file writes and all that goes with them)!</a:t>
            </a:r>
          </a:p>
          <a:p>
            <a:r>
              <a:rPr lang="en-US" dirty="0" smtClean="0"/>
              <a:t>Great </a:t>
            </a:r>
            <a:r>
              <a:rPr lang="en-US" dirty="0"/>
              <a:t>articles by Paul Randal.</a:t>
            </a:r>
          </a:p>
          <a:p>
            <a:pPr lvl="1"/>
            <a:r>
              <a:rPr lang="en-US" dirty="0">
                <a:hlinkClick r:id="rId2"/>
              </a:rPr>
              <a:t>https://www.sqlskills.com/blogs/paul/how-expensive-are-page-splits-in-terms-of-transaction-log/</a:t>
            </a:r>
            <a:endParaRPr lang="en-US" dirty="0"/>
          </a:p>
          <a:p>
            <a:pPr lvl="1"/>
            <a:r>
              <a:rPr lang="en-US" dirty="0">
                <a:hlinkClick r:id="rId3"/>
              </a:rPr>
              <a:t>https://www.sqlskills.com/blogs/paul/performance-issues-from-wasted-buffer-pool-memory</a:t>
            </a:r>
            <a:r>
              <a:rPr lang="en-US" dirty="0" smtClean="0">
                <a:hlinkClick r:id="rId3"/>
              </a:rPr>
              <a:t>/</a:t>
            </a:r>
            <a:endParaRPr lang="en-US" dirty="0" smtClean="0"/>
          </a:p>
          <a:p>
            <a:r>
              <a:rPr lang="en-US" dirty="0" smtClean="0"/>
              <a:t>In reality, I've found that "43 times worse" is an understatement.</a:t>
            </a:r>
            <a:endParaRPr lang="en-US" dirty="0"/>
          </a:p>
          <a:p>
            <a:endParaRPr lang="en-US" dirty="0"/>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71901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normAutofit fontScale="85000" lnSpcReduction="20000"/>
          </a:bodyPr>
          <a:lstStyle/>
          <a:p>
            <a:r>
              <a:rPr lang="en-US" dirty="0"/>
              <a:t>A "Good" Page Split is the addition of one new page at the logical end of an </a:t>
            </a:r>
            <a:r>
              <a:rPr lang="en-US" dirty="0" smtClean="0"/>
              <a:t>index ("Append Only").</a:t>
            </a:r>
            <a:endParaRPr lang="en-US" dirty="0"/>
          </a:p>
          <a:p>
            <a:r>
              <a:rPr lang="en-US" dirty="0" smtClean="0"/>
              <a:t>Each new page causes at least one new row to be added to the B-Tree with an occasional new page added.</a:t>
            </a:r>
          </a:p>
          <a:p>
            <a:endParaRPr lang="en-US" dirty="0" smtClean="0"/>
          </a:p>
          <a:p>
            <a:endParaRPr lang="en-US" dirty="0"/>
          </a:p>
          <a:p>
            <a:endParaRPr lang="en-US" dirty="0" smtClean="0"/>
          </a:p>
          <a:p>
            <a:r>
              <a:rPr lang="en-US" dirty="0" smtClean="0"/>
              <a:t>Lightweight and easy on the log.</a:t>
            </a:r>
          </a:p>
          <a:p>
            <a:r>
              <a:rPr lang="en-US" dirty="0"/>
              <a:t>Very </a:t>
            </a:r>
            <a:r>
              <a:rPr lang="en-US" dirty="0" smtClean="0"/>
              <a:t>fast transactions.</a:t>
            </a:r>
          </a:p>
          <a:p>
            <a:r>
              <a:rPr lang="en-US" dirty="0" smtClean="0"/>
              <a:t>They cause NO FRAGMENTATION!</a:t>
            </a:r>
          </a:p>
          <a:p>
            <a:r>
              <a:rPr lang="en-US" dirty="0" smtClean="0"/>
              <a:t>They still take extra time and resources.</a:t>
            </a:r>
          </a:p>
          <a:p>
            <a:endParaRPr lang="en-US" dirty="0"/>
          </a:p>
        </p:txBody>
      </p:sp>
      <p:sp>
        <p:nvSpPr>
          <p:cNvPr id="34" name="Rectangle 33"/>
          <p:cNvSpPr/>
          <p:nvPr/>
        </p:nvSpPr>
        <p:spPr>
          <a:xfrm>
            <a:off x="6337024" y="3352814"/>
            <a:ext cx="2529521" cy="943428"/>
          </a:xfrm>
          <a:prstGeom prst="rect">
            <a:avLst/>
          </a:prstGeom>
          <a:solidFill>
            <a:srgbClr val="FFFF00"/>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3" name="Rectangle 32"/>
          <p:cNvSpPr/>
          <p:nvPr/>
        </p:nvSpPr>
        <p:spPr>
          <a:xfrm>
            <a:off x="4816217" y="3352811"/>
            <a:ext cx="2529521" cy="943428"/>
          </a:xfrm>
          <a:prstGeom prst="rect">
            <a:avLst/>
          </a:prstGeom>
          <a:solidFill>
            <a:srgbClr val="FFFF00"/>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2" name="Rectangle 31"/>
          <p:cNvSpPr/>
          <p:nvPr/>
        </p:nvSpPr>
        <p:spPr>
          <a:xfrm>
            <a:off x="3290653" y="3352811"/>
            <a:ext cx="2529521" cy="943428"/>
          </a:xfrm>
          <a:prstGeom prst="rect">
            <a:avLst/>
          </a:prstGeom>
          <a:solidFill>
            <a:srgbClr val="FFFF00"/>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1" name="Rectangle 30"/>
          <p:cNvSpPr/>
          <p:nvPr/>
        </p:nvSpPr>
        <p:spPr>
          <a:xfrm>
            <a:off x="1773937" y="3345551"/>
            <a:ext cx="2529521" cy="943428"/>
          </a:xfrm>
          <a:prstGeom prst="rect">
            <a:avLst/>
          </a:prstGeom>
          <a:solidFill>
            <a:srgbClr val="FFFF00"/>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7" name="Rectangle 6"/>
          <p:cNvSpPr/>
          <p:nvPr/>
        </p:nvSpPr>
        <p:spPr>
          <a:xfrm>
            <a:off x="257221" y="3352805"/>
            <a:ext cx="2529521" cy="943428"/>
          </a:xfrm>
          <a:prstGeom prst="rect">
            <a:avLst/>
          </a:prstGeom>
          <a:solidFill>
            <a:srgbClr val="FFFF00"/>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28</a:t>
            </a:fld>
            <a:r>
              <a:rPr lang="en-US" smtClean="0"/>
              <a:t>    </a:t>
            </a:r>
            <a:endParaRPr lang="en-US" dirty="0"/>
          </a:p>
        </p:txBody>
      </p:sp>
      <p:sp>
        <p:nvSpPr>
          <p:cNvPr id="5" name="Title 4"/>
          <p:cNvSpPr>
            <a:spLocks noGrp="1"/>
          </p:cNvSpPr>
          <p:nvPr>
            <p:ph type="title"/>
          </p:nvPr>
        </p:nvSpPr>
        <p:spPr/>
        <p:txBody>
          <a:bodyPr/>
          <a:lstStyle/>
          <a:p>
            <a:r>
              <a:rPr lang="en-US" dirty="0" smtClean="0"/>
              <a:t>Good Page Splits</a:t>
            </a:r>
            <a:endParaRPr lang="en-US" dirty="0"/>
          </a:p>
        </p:txBody>
      </p:sp>
      <p:sp>
        <p:nvSpPr>
          <p:cNvPr id="36" name="TextBox 35"/>
          <p:cNvSpPr txBox="1"/>
          <p:nvPr/>
        </p:nvSpPr>
        <p:spPr>
          <a:xfrm>
            <a:off x="1958921" y="3464868"/>
            <a:ext cx="640080" cy="685800"/>
          </a:xfrm>
          <a:prstGeom prst="rect">
            <a:avLst/>
          </a:prstGeom>
          <a:noFill/>
          <a:ln w="38100">
            <a:solidFill>
              <a:schemeClr val="tx1"/>
            </a:solidFill>
          </a:ln>
        </p:spPr>
        <p:txBody>
          <a:bodyPr wrap="square" rtlCol="0" anchor="ctr">
            <a:noAutofit/>
          </a:bodyPr>
          <a:lstStyle/>
          <a:p>
            <a:pPr algn="ctr"/>
            <a:endParaRPr lang="en-US" sz="3600" dirty="0">
              <a:solidFill>
                <a:schemeClr val="bg1"/>
              </a:solidFill>
              <a:latin typeface="Arial Black" panose="020B0A04020102020204" pitchFamily="34" charset="0"/>
            </a:endParaRPr>
          </a:p>
        </p:txBody>
      </p:sp>
      <p:sp>
        <p:nvSpPr>
          <p:cNvPr id="37" name="TextBox 36"/>
          <p:cNvSpPr txBox="1"/>
          <p:nvPr/>
        </p:nvSpPr>
        <p:spPr>
          <a:xfrm>
            <a:off x="3479728" y="3464868"/>
            <a:ext cx="640080" cy="685800"/>
          </a:xfrm>
          <a:prstGeom prst="rect">
            <a:avLst/>
          </a:prstGeom>
          <a:noFill/>
          <a:ln w="38100">
            <a:solidFill>
              <a:schemeClr val="tx1"/>
            </a:solidFill>
          </a:ln>
        </p:spPr>
        <p:txBody>
          <a:bodyPr wrap="square" rtlCol="0" anchor="ctr">
            <a:noAutofit/>
          </a:bodyPr>
          <a:lstStyle/>
          <a:p>
            <a:pPr algn="ctr"/>
            <a:endParaRPr lang="en-US" sz="3600" dirty="0">
              <a:solidFill>
                <a:schemeClr val="bg1"/>
              </a:solidFill>
              <a:latin typeface="Arial Black" panose="020B0A04020102020204" pitchFamily="34" charset="0"/>
            </a:endParaRPr>
          </a:p>
        </p:txBody>
      </p:sp>
      <p:sp>
        <p:nvSpPr>
          <p:cNvPr id="38" name="TextBox 37"/>
          <p:cNvSpPr txBox="1"/>
          <p:nvPr/>
        </p:nvSpPr>
        <p:spPr>
          <a:xfrm>
            <a:off x="4995963" y="3464868"/>
            <a:ext cx="640080" cy="685800"/>
          </a:xfrm>
          <a:prstGeom prst="rect">
            <a:avLst/>
          </a:prstGeom>
          <a:noFill/>
          <a:ln w="38100">
            <a:solidFill>
              <a:schemeClr val="tx1"/>
            </a:solidFill>
          </a:ln>
        </p:spPr>
        <p:txBody>
          <a:bodyPr wrap="square" rtlCol="0" anchor="ctr">
            <a:noAutofit/>
          </a:bodyPr>
          <a:lstStyle/>
          <a:p>
            <a:pPr algn="ctr"/>
            <a:endParaRPr lang="en-US" sz="3600" dirty="0">
              <a:solidFill>
                <a:schemeClr val="bg1"/>
              </a:solidFill>
              <a:latin typeface="Arial Black" panose="020B0A04020102020204" pitchFamily="34" charset="0"/>
            </a:endParaRPr>
          </a:p>
        </p:txBody>
      </p:sp>
      <p:sp>
        <p:nvSpPr>
          <p:cNvPr id="39" name="TextBox 38"/>
          <p:cNvSpPr txBox="1"/>
          <p:nvPr/>
        </p:nvSpPr>
        <p:spPr>
          <a:xfrm>
            <a:off x="6521342" y="3464868"/>
            <a:ext cx="640080" cy="685800"/>
          </a:xfrm>
          <a:prstGeom prst="rect">
            <a:avLst/>
          </a:prstGeom>
          <a:noFill/>
          <a:ln w="38100">
            <a:solidFill>
              <a:schemeClr val="tx1"/>
            </a:solidFill>
          </a:ln>
        </p:spPr>
        <p:txBody>
          <a:bodyPr wrap="square" rtlCol="0" anchor="ctr">
            <a:noAutofit/>
          </a:bodyPr>
          <a:lstStyle/>
          <a:p>
            <a:pPr algn="ctr"/>
            <a:endParaRPr lang="en-US" sz="3600" dirty="0">
              <a:solidFill>
                <a:schemeClr val="bg1"/>
              </a:solidFill>
              <a:latin typeface="Arial Black" panose="020B0A04020102020204" pitchFamily="34" charset="0"/>
            </a:endParaRPr>
          </a:p>
        </p:txBody>
      </p:sp>
      <p:sp>
        <p:nvSpPr>
          <p:cNvPr id="40" name="TextBox 39"/>
          <p:cNvSpPr txBox="1"/>
          <p:nvPr/>
        </p:nvSpPr>
        <p:spPr>
          <a:xfrm>
            <a:off x="8037576" y="3464868"/>
            <a:ext cx="640080" cy="685800"/>
          </a:xfrm>
          <a:prstGeom prst="rect">
            <a:avLst/>
          </a:prstGeom>
          <a:noFill/>
          <a:ln w="38100">
            <a:solidFill>
              <a:schemeClr val="tx1"/>
            </a:solidFill>
          </a:ln>
        </p:spPr>
        <p:txBody>
          <a:bodyPr wrap="square" rtlCol="0" anchor="ctr">
            <a:noAutofit/>
          </a:bodyPr>
          <a:lstStyle/>
          <a:p>
            <a:pPr algn="ctr"/>
            <a:endParaRPr lang="en-US" sz="3600" dirty="0">
              <a:solidFill>
                <a:schemeClr val="bg1"/>
              </a:solidFill>
              <a:latin typeface="Arial Black" panose="020B0A04020102020204" pitchFamily="34" charset="0"/>
            </a:endParaRPr>
          </a:p>
        </p:txBody>
      </p:sp>
      <p:sp>
        <p:nvSpPr>
          <p:cNvPr id="14" name="TextBox 13"/>
          <p:cNvSpPr txBox="1"/>
          <p:nvPr/>
        </p:nvSpPr>
        <p:spPr>
          <a:xfrm>
            <a:off x="1958921" y="3464868"/>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2</a:t>
            </a:r>
          </a:p>
        </p:txBody>
      </p:sp>
      <p:sp>
        <p:nvSpPr>
          <p:cNvPr id="15" name="TextBox 14"/>
          <p:cNvSpPr txBox="1"/>
          <p:nvPr/>
        </p:nvSpPr>
        <p:spPr>
          <a:xfrm>
            <a:off x="3475156" y="3464868"/>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3</a:t>
            </a:r>
            <a:endParaRPr lang="en-US" sz="3600" dirty="0">
              <a:solidFill>
                <a:schemeClr val="bg1"/>
              </a:solidFill>
              <a:latin typeface="Arial Black" panose="020B0A04020102020204" pitchFamily="34" charset="0"/>
            </a:endParaRPr>
          </a:p>
        </p:txBody>
      </p:sp>
      <p:sp>
        <p:nvSpPr>
          <p:cNvPr id="16" name="TextBox 15"/>
          <p:cNvSpPr txBox="1"/>
          <p:nvPr/>
        </p:nvSpPr>
        <p:spPr>
          <a:xfrm>
            <a:off x="4995963" y="3464868"/>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4</a:t>
            </a:r>
            <a:endParaRPr lang="en-US" sz="3600" dirty="0">
              <a:solidFill>
                <a:schemeClr val="bg1"/>
              </a:solidFill>
              <a:latin typeface="Arial Black" panose="020B0A04020102020204" pitchFamily="34" charset="0"/>
            </a:endParaRPr>
          </a:p>
        </p:txBody>
      </p:sp>
      <p:sp>
        <p:nvSpPr>
          <p:cNvPr id="17" name="TextBox 16"/>
          <p:cNvSpPr txBox="1"/>
          <p:nvPr/>
        </p:nvSpPr>
        <p:spPr>
          <a:xfrm>
            <a:off x="6516770" y="3464868"/>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5</a:t>
            </a:r>
            <a:endParaRPr lang="en-US" sz="3600" dirty="0">
              <a:solidFill>
                <a:schemeClr val="bg1"/>
              </a:solidFill>
              <a:latin typeface="Arial Black" panose="020B0A04020102020204" pitchFamily="34" charset="0"/>
            </a:endParaRPr>
          </a:p>
        </p:txBody>
      </p:sp>
      <p:sp>
        <p:nvSpPr>
          <p:cNvPr id="18" name="TextBox 17"/>
          <p:cNvSpPr txBox="1"/>
          <p:nvPr/>
        </p:nvSpPr>
        <p:spPr>
          <a:xfrm>
            <a:off x="8037576" y="3464868"/>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6</a:t>
            </a:r>
            <a:endParaRPr lang="en-US" sz="3600" dirty="0">
              <a:solidFill>
                <a:schemeClr val="bg1"/>
              </a:solidFill>
              <a:latin typeface="Arial Black" panose="020B0A04020102020204" pitchFamily="34" charset="0"/>
            </a:endParaRPr>
          </a:p>
        </p:txBody>
      </p:sp>
      <p:sp>
        <p:nvSpPr>
          <p:cNvPr id="19" name="TextBox 18"/>
          <p:cNvSpPr txBox="1"/>
          <p:nvPr/>
        </p:nvSpPr>
        <p:spPr>
          <a:xfrm>
            <a:off x="442686" y="3464868"/>
            <a:ext cx="640080"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1</a:t>
            </a:r>
          </a:p>
        </p:txBody>
      </p:sp>
      <p:cxnSp>
        <p:nvCxnSpPr>
          <p:cNvPr id="21" name="Straight Arrow Connector 20"/>
          <p:cNvCxnSpPr/>
          <p:nvPr/>
        </p:nvCxnSpPr>
        <p:spPr>
          <a:xfrm>
            <a:off x="1082766" y="3931549"/>
            <a:ext cx="871583" cy="0"/>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1082767" y="4150668"/>
            <a:ext cx="871582" cy="1"/>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603573" y="3925696"/>
            <a:ext cx="871583" cy="0"/>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2603574" y="4144815"/>
            <a:ext cx="871582" cy="1"/>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124380" y="3919843"/>
            <a:ext cx="871583" cy="0"/>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4124381" y="4138962"/>
            <a:ext cx="871582" cy="1"/>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645187" y="3913990"/>
            <a:ext cx="871583" cy="0"/>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5645188" y="4133109"/>
            <a:ext cx="871582" cy="1"/>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7165994" y="3908137"/>
            <a:ext cx="871583" cy="0"/>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7165995" y="4127256"/>
            <a:ext cx="871582" cy="1"/>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5" name="Flowchart: Connector 34"/>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41" name="TextBox 40"/>
          <p:cNvSpPr txBox="1"/>
          <p:nvPr/>
        </p:nvSpPr>
        <p:spPr>
          <a:xfrm>
            <a:off x="257221" y="4486147"/>
            <a:ext cx="2529521" cy="1200329"/>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A new index fills up a page and a new page must be created.</a:t>
            </a:r>
          </a:p>
        </p:txBody>
      </p:sp>
      <p:sp>
        <p:nvSpPr>
          <p:cNvPr id="42" name="TextBox 41"/>
          <p:cNvSpPr txBox="1"/>
          <p:nvPr/>
        </p:nvSpPr>
        <p:spPr>
          <a:xfrm>
            <a:off x="257221" y="4486147"/>
            <a:ext cx="2529521" cy="1200329"/>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A system transaction is started and the page is locked.</a:t>
            </a:r>
          </a:p>
        </p:txBody>
      </p:sp>
      <p:sp>
        <p:nvSpPr>
          <p:cNvPr id="43" name="TextBox 42"/>
          <p:cNvSpPr txBox="1"/>
          <p:nvPr/>
        </p:nvSpPr>
        <p:spPr>
          <a:xfrm>
            <a:off x="257221" y="4486147"/>
            <a:ext cx="2529521" cy="646331"/>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A new page is added.</a:t>
            </a:r>
          </a:p>
        </p:txBody>
      </p:sp>
      <p:sp>
        <p:nvSpPr>
          <p:cNvPr id="44" name="TextBox 43"/>
          <p:cNvSpPr txBox="1"/>
          <p:nvPr/>
        </p:nvSpPr>
        <p:spPr>
          <a:xfrm>
            <a:off x="257221" y="4486147"/>
            <a:ext cx="2529521" cy="923330"/>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The new page and the previous page are doubly linked</a:t>
            </a:r>
          </a:p>
        </p:txBody>
      </p:sp>
      <p:sp>
        <p:nvSpPr>
          <p:cNvPr id="45" name="TextBox 44"/>
          <p:cNvSpPr txBox="1"/>
          <p:nvPr/>
        </p:nvSpPr>
        <p:spPr>
          <a:xfrm>
            <a:off x="257221" y="4486147"/>
            <a:ext cx="2529521" cy="646331"/>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When the new page is filled up…</a:t>
            </a:r>
          </a:p>
        </p:txBody>
      </p:sp>
      <p:sp>
        <p:nvSpPr>
          <p:cNvPr id="46" name="TextBox 45"/>
          <p:cNvSpPr txBox="1"/>
          <p:nvPr/>
        </p:nvSpPr>
        <p:spPr>
          <a:xfrm>
            <a:off x="2786482" y="4486147"/>
            <a:ext cx="6080063" cy="646331"/>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…the process repeats itself over and over for each new page</a:t>
            </a:r>
          </a:p>
        </p:txBody>
      </p:sp>
      <p:sp>
        <p:nvSpPr>
          <p:cNvPr id="47" name="TextBox 46"/>
          <p:cNvSpPr txBox="1"/>
          <p:nvPr/>
        </p:nvSpPr>
        <p:spPr>
          <a:xfrm>
            <a:off x="251460" y="4486147"/>
            <a:ext cx="2529521" cy="1477328"/>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The B-Tree must be updated prior to committing the system transaction.</a:t>
            </a:r>
          </a:p>
        </p:txBody>
      </p:sp>
    </p:spTree>
    <p:extLst>
      <p:ext uri="{BB962C8B-B14F-4D97-AF65-F5344CB8AC3E}">
        <p14:creationId xmlns:p14="http://schemas.microsoft.com/office/powerpoint/2010/main" val="370524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2000"/>
                                        <p:tgtEl>
                                          <p:spTgt spid="19"/>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arn(outVertical)">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1"/>
                                        </p:tgtEl>
                                      </p:cBhvr>
                                    </p:animEffect>
                                    <p:set>
                                      <p:cBhvr>
                                        <p:cTn id="20" dur="1" fill="hold">
                                          <p:stCondLst>
                                            <p:cond delay="499"/>
                                          </p:stCondLst>
                                        </p:cTn>
                                        <p:tgtEl>
                                          <p:spTgt spid="41"/>
                                        </p:tgtEl>
                                        <p:attrNameLst>
                                          <p:attrName>style.visibility</p:attrName>
                                        </p:attrNameLst>
                                      </p:cBhvr>
                                      <p:to>
                                        <p:strVal val="hidden"/>
                                      </p:to>
                                    </p:set>
                                  </p:childTnLst>
                                </p:cTn>
                              </p:par>
                              <p:par>
                                <p:cTn id="21" presetID="16" presetClass="entr" presetSubtype="37"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barn(outVertical)">
                                      <p:cBhvr>
                                        <p:cTn id="23" dur="500"/>
                                        <p:tgtEl>
                                          <p:spTgt spid="4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42"/>
                                        </p:tgtEl>
                                      </p:cBhvr>
                                    </p:animEffect>
                                    <p:set>
                                      <p:cBhvr>
                                        <p:cTn id="31" dur="1" fill="hold">
                                          <p:stCondLst>
                                            <p:cond delay="499"/>
                                          </p:stCondLst>
                                        </p:cTn>
                                        <p:tgtEl>
                                          <p:spTgt spid="42"/>
                                        </p:tgtEl>
                                        <p:attrNameLst>
                                          <p:attrName>style.visibility</p:attrName>
                                        </p:attrNameLst>
                                      </p:cBhvr>
                                      <p:to>
                                        <p:strVal val="hidden"/>
                                      </p:to>
                                    </p:set>
                                  </p:childTnLst>
                                </p:cTn>
                              </p:par>
                              <p:par>
                                <p:cTn id="32" presetID="16" presetClass="entr" presetSubtype="37"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barn(outVertical)">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43"/>
                                        </p:tgtEl>
                                      </p:cBhvr>
                                    </p:animEffect>
                                    <p:set>
                                      <p:cBhvr>
                                        <p:cTn id="42" dur="1" fill="hold">
                                          <p:stCondLst>
                                            <p:cond delay="499"/>
                                          </p:stCondLst>
                                        </p:cTn>
                                        <p:tgtEl>
                                          <p:spTgt spid="43"/>
                                        </p:tgtEl>
                                        <p:attrNameLst>
                                          <p:attrName>style.visibility</p:attrName>
                                        </p:attrNameLst>
                                      </p:cBhvr>
                                      <p:to>
                                        <p:strVal val="hidden"/>
                                      </p:to>
                                    </p:set>
                                  </p:childTnLst>
                                </p:cTn>
                              </p:par>
                              <p:par>
                                <p:cTn id="43" presetID="22" presetClass="entr" presetSubtype="8"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par>
                                <p:cTn id="46" presetID="22" presetClass="entr" presetSubtype="2"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right)">
                                      <p:cBhvr>
                                        <p:cTn id="48" dur="500"/>
                                        <p:tgtEl>
                                          <p:spTgt spid="22"/>
                                        </p:tgtEl>
                                      </p:cBhvr>
                                    </p:animEffect>
                                  </p:childTnLst>
                                </p:cTn>
                              </p:par>
                              <p:par>
                                <p:cTn id="49" presetID="16" presetClass="entr" presetSubtype="37"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arn(outVertical)">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44"/>
                                        </p:tgtEl>
                                      </p:cBhvr>
                                    </p:animEffect>
                                    <p:set>
                                      <p:cBhvr>
                                        <p:cTn id="56" dur="1" fill="hold">
                                          <p:stCondLst>
                                            <p:cond delay="499"/>
                                          </p:stCondLst>
                                        </p:cTn>
                                        <p:tgtEl>
                                          <p:spTgt spid="44"/>
                                        </p:tgtEl>
                                        <p:attrNameLst>
                                          <p:attrName>style.visibility</p:attrName>
                                        </p:attrNameLst>
                                      </p:cBhvr>
                                      <p:to>
                                        <p:strVal val="hidden"/>
                                      </p:to>
                                    </p:set>
                                  </p:childTnLst>
                                </p:cTn>
                              </p:par>
                              <p:par>
                                <p:cTn id="57" presetID="16" presetClass="entr" presetSubtype="37"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barn(outVertical)">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47"/>
                                        </p:tgtEl>
                                      </p:cBhvr>
                                    </p:animEffect>
                                    <p:set>
                                      <p:cBhvr>
                                        <p:cTn id="64" dur="1" fill="hold">
                                          <p:stCondLst>
                                            <p:cond delay="499"/>
                                          </p:stCondLst>
                                        </p:cTn>
                                        <p:tgtEl>
                                          <p:spTgt spid="47"/>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7"/>
                                        </p:tgtEl>
                                        <p:attrNameLst>
                                          <p:attrName>style.visibility</p:attrName>
                                        </p:attrNameLst>
                                      </p:cBhvr>
                                      <p:to>
                                        <p:strVal val="hidden"/>
                                      </p:to>
                                    </p:set>
                                  </p:childTnLst>
                                </p:cTn>
                              </p:par>
                              <p:par>
                                <p:cTn id="67" presetID="22" presetClass="entr" presetSubtype="4"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2000"/>
                                        <p:tgtEl>
                                          <p:spTgt spid="14"/>
                                        </p:tgtEl>
                                      </p:cBhvr>
                                    </p:animEffect>
                                  </p:childTnLst>
                                </p:cTn>
                              </p:par>
                              <p:par>
                                <p:cTn id="70" presetID="16" presetClass="entr" presetSubtype="37"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barn(outVertical)">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45"/>
                                        </p:tgtEl>
                                      </p:cBhvr>
                                    </p:animEffect>
                                    <p:set>
                                      <p:cBhvr>
                                        <p:cTn id="77" dur="1" fill="hold">
                                          <p:stCondLst>
                                            <p:cond delay="499"/>
                                          </p:stCondLst>
                                        </p:cTn>
                                        <p:tgtEl>
                                          <p:spTgt spid="45"/>
                                        </p:tgtEl>
                                        <p:attrNameLst>
                                          <p:attrName>style.visibility</p:attrName>
                                        </p:attrNameLst>
                                      </p:cBhvr>
                                      <p:to>
                                        <p:strVal val="hidden"/>
                                      </p:to>
                                    </p:set>
                                  </p:childTnLst>
                                </p:cTn>
                              </p:par>
                              <p:par>
                                <p:cTn id="78" presetID="16" presetClass="entr" presetSubtype="37"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barn(outVertical)">
                                      <p:cBhvr>
                                        <p:cTn id="80" dur="500"/>
                                        <p:tgtEl>
                                          <p:spTgt spid="46"/>
                                        </p:tgtEl>
                                      </p:cBhvr>
                                    </p:animEffec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37"/>
                                        </p:tgtEl>
                                        <p:attrNameLst>
                                          <p:attrName>style.visibility</p:attrName>
                                        </p:attrNameLst>
                                      </p:cBhvr>
                                      <p:to>
                                        <p:strVal val="visible"/>
                                      </p:to>
                                    </p:se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left)">
                                      <p:cBhvr>
                                        <p:cTn id="89" dur="500"/>
                                        <p:tgtEl>
                                          <p:spTgt spid="23"/>
                                        </p:tgtEl>
                                      </p:cBhvr>
                                    </p:animEffect>
                                  </p:childTnLst>
                                </p:cTn>
                              </p:par>
                              <p:par>
                                <p:cTn id="90" presetID="22" presetClass="entr" presetSubtype="2" fill="hold"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1000"/>
                            </p:stCondLst>
                            <p:childTnLst>
                              <p:par>
                                <p:cTn id="94" presetID="1" presetClass="exit" presetSubtype="0" fill="hold" grpId="1" nodeType="afterEffect">
                                  <p:stCondLst>
                                    <p:cond delay="0"/>
                                  </p:stCondLst>
                                  <p:childTnLst>
                                    <p:set>
                                      <p:cBhvr>
                                        <p:cTn id="95" dur="1" fill="hold">
                                          <p:stCondLst>
                                            <p:cond delay="0"/>
                                          </p:stCondLst>
                                        </p:cTn>
                                        <p:tgtEl>
                                          <p:spTgt spid="31"/>
                                        </p:tgtEl>
                                        <p:attrNameLst>
                                          <p:attrName>style.visibility</p:attrName>
                                        </p:attrNameLst>
                                      </p:cBhvr>
                                      <p:to>
                                        <p:strVal val="hidden"/>
                                      </p:to>
                                    </p:set>
                                  </p:childTnLst>
                                </p:cTn>
                              </p:par>
                              <p:par>
                                <p:cTn id="96" presetID="22" presetClass="entr" presetSubtype="4" fill="hold" grpId="0" nodeType="with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wipe(down)">
                                      <p:cBhvr>
                                        <p:cTn id="98" dur="500"/>
                                        <p:tgtEl>
                                          <p:spTgt spid="15"/>
                                        </p:tgtEl>
                                      </p:cBhvr>
                                    </p:animEffect>
                                  </p:childTnLst>
                                </p:cTn>
                              </p:par>
                            </p:childTnLst>
                          </p:cTn>
                        </p:par>
                        <p:par>
                          <p:cTn id="99" fill="hold">
                            <p:stCondLst>
                              <p:cond delay="1500"/>
                            </p:stCondLst>
                            <p:childTnLst>
                              <p:par>
                                <p:cTn id="100" presetID="1" presetClass="entr" presetSubtype="0" fill="hold" grpId="0" nodeType="afterEffect">
                                  <p:stCondLst>
                                    <p:cond delay="0"/>
                                  </p:stCondLst>
                                  <p:childTnLst>
                                    <p:set>
                                      <p:cBhvr>
                                        <p:cTn id="101" dur="1" fill="hold">
                                          <p:stCondLst>
                                            <p:cond delay="0"/>
                                          </p:stCondLst>
                                        </p:cTn>
                                        <p:tgtEl>
                                          <p:spTgt spid="32"/>
                                        </p:tgtEl>
                                        <p:attrNameLst>
                                          <p:attrName>style.visibility</p:attrName>
                                        </p:attrNameLst>
                                      </p:cBhvr>
                                      <p:to>
                                        <p:strVal val="visible"/>
                                      </p:to>
                                    </p:set>
                                  </p:childTnLst>
                                </p:cTn>
                              </p:par>
                            </p:childTnLst>
                          </p:cTn>
                        </p:par>
                        <p:par>
                          <p:cTn id="102" fill="hold">
                            <p:stCondLst>
                              <p:cond delay="1500"/>
                            </p:stCondLst>
                            <p:childTnLst>
                              <p:par>
                                <p:cTn id="103" presetID="1" presetClass="entr" presetSubtype="0" fill="hold" grpId="0" nodeType="afterEffect">
                                  <p:stCondLst>
                                    <p:cond delay="0"/>
                                  </p:stCondLst>
                                  <p:childTnLst>
                                    <p:set>
                                      <p:cBhvr>
                                        <p:cTn id="104" dur="1" fill="hold">
                                          <p:stCondLst>
                                            <p:cond delay="0"/>
                                          </p:stCondLst>
                                        </p:cTn>
                                        <p:tgtEl>
                                          <p:spTgt spid="38"/>
                                        </p:tgtEl>
                                        <p:attrNameLst>
                                          <p:attrName>style.visibility</p:attrName>
                                        </p:attrNameLst>
                                      </p:cBhvr>
                                      <p:to>
                                        <p:strVal val="visible"/>
                                      </p:to>
                                    </p:set>
                                  </p:childTnLst>
                                </p:cTn>
                              </p:par>
                            </p:childTnLst>
                          </p:cTn>
                        </p:par>
                        <p:par>
                          <p:cTn id="105" fill="hold">
                            <p:stCondLst>
                              <p:cond delay="1500"/>
                            </p:stCondLst>
                            <p:childTnLst>
                              <p:par>
                                <p:cTn id="106" presetID="22" presetClass="entr" presetSubtype="8" fill="hold"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par>
                                <p:cTn id="109" presetID="22" presetClass="entr" presetSubtype="2" fill="hold" nodeType="with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wipe(right)">
                                      <p:cBhvr>
                                        <p:cTn id="111" dur="500"/>
                                        <p:tgtEl>
                                          <p:spTgt spid="26"/>
                                        </p:tgtEl>
                                      </p:cBhvr>
                                    </p:animEffect>
                                  </p:childTnLst>
                                </p:cTn>
                              </p:par>
                            </p:childTnLst>
                          </p:cTn>
                        </p:par>
                        <p:par>
                          <p:cTn id="112" fill="hold">
                            <p:stCondLst>
                              <p:cond delay="2000"/>
                            </p:stCondLst>
                            <p:childTnLst>
                              <p:par>
                                <p:cTn id="113" presetID="1" presetClass="exit" presetSubtype="0" fill="hold" grpId="1" nodeType="afterEffect">
                                  <p:stCondLst>
                                    <p:cond delay="0"/>
                                  </p:stCondLst>
                                  <p:childTnLst>
                                    <p:set>
                                      <p:cBhvr>
                                        <p:cTn id="114" dur="1" fill="hold">
                                          <p:stCondLst>
                                            <p:cond delay="0"/>
                                          </p:stCondLst>
                                        </p:cTn>
                                        <p:tgtEl>
                                          <p:spTgt spid="32"/>
                                        </p:tgtEl>
                                        <p:attrNameLst>
                                          <p:attrName>style.visibility</p:attrName>
                                        </p:attrNameLst>
                                      </p:cBhvr>
                                      <p:to>
                                        <p:strVal val="hidden"/>
                                      </p:to>
                                    </p:set>
                                  </p:childTnLst>
                                </p:cTn>
                              </p:par>
                            </p:childTnLst>
                          </p:cTn>
                        </p:par>
                        <p:par>
                          <p:cTn id="115" fill="hold">
                            <p:stCondLst>
                              <p:cond delay="2000"/>
                            </p:stCondLst>
                            <p:childTnLst>
                              <p:par>
                                <p:cTn id="116" presetID="10" presetClass="entr" presetSubtype="0" fill="hold" grpId="0" nodeType="afterEffect">
                                  <p:stCondLst>
                                    <p:cond delay="0"/>
                                  </p:stCondLst>
                                  <p:childTnLst>
                                    <p:set>
                                      <p:cBhvr>
                                        <p:cTn id="117" dur="1" fill="hold">
                                          <p:stCondLst>
                                            <p:cond delay="0"/>
                                          </p:stCondLst>
                                        </p:cTn>
                                        <p:tgtEl>
                                          <p:spTgt spid="6">
                                            <p:txEl>
                                              <p:pRg st="1" end="1"/>
                                            </p:txEl>
                                          </p:spTgt>
                                        </p:tgtEl>
                                        <p:attrNameLst>
                                          <p:attrName>style.visibility</p:attrName>
                                        </p:attrNameLst>
                                      </p:cBhvr>
                                      <p:to>
                                        <p:strVal val="visible"/>
                                      </p:to>
                                    </p:set>
                                    <p:animEffect transition="in" filter="fade">
                                      <p:cBhvr>
                                        <p:cTn id="118" dur="500"/>
                                        <p:tgtEl>
                                          <p:spTgt spid="6">
                                            <p:txEl>
                                              <p:pRg st="1" end="1"/>
                                            </p:txEl>
                                          </p:spTgt>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16"/>
                                        </p:tgtEl>
                                        <p:attrNameLst>
                                          <p:attrName>style.visibility</p:attrName>
                                        </p:attrNameLst>
                                      </p:cBhvr>
                                      <p:to>
                                        <p:strVal val="visible"/>
                                      </p:to>
                                    </p:set>
                                    <p:animEffect transition="in" filter="wipe(down)">
                                      <p:cBhvr>
                                        <p:cTn id="121" dur="500"/>
                                        <p:tgtEl>
                                          <p:spTgt spid="16"/>
                                        </p:tgtEl>
                                      </p:cBhvr>
                                    </p:animEffect>
                                  </p:childTnLst>
                                </p:cTn>
                              </p:par>
                            </p:childTnLst>
                          </p:cTn>
                        </p:par>
                        <p:par>
                          <p:cTn id="122" fill="hold">
                            <p:stCondLst>
                              <p:cond delay="2500"/>
                            </p:stCondLst>
                            <p:childTnLst>
                              <p:par>
                                <p:cTn id="123" presetID="1"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childTnLst>
                                </p:cTn>
                              </p:par>
                            </p:childTnLst>
                          </p:cTn>
                        </p:par>
                        <p:par>
                          <p:cTn id="125" fill="hold">
                            <p:stCondLst>
                              <p:cond delay="2500"/>
                            </p:stCondLst>
                            <p:childTnLst>
                              <p:par>
                                <p:cTn id="126" presetID="1" presetClass="entr" presetSubtype="0" fill="hold" grpId="0" nodeType="afterEffect">
                                  <p:stCondLst>
                                    <p:cond delay="0"/>
                                  </p:stCondLst>
                                  <p:childTnLst>
                                    <p:set>
                                      <p:cBhvr>
                                        <p:cTn id="127" dur="1" fill="hold">
                                          <p:stCondLst>
                                            <p:cond delay="0"/>
                                          </p:stCondLst>
                                        </p:cTn>
                                        <p:tgtEl>
                                          <p:spTgt spid="39"/>
                                        </p:tgtEl>
                                        <p:attrNameLst>
                                          <p:attrName>style.visibility</p:attrName>
                                        </p:attrNameLst>
                                      </p:cBhvr>
                                      <p:to>
                                        <p:strVal val="visible"/>
                                      </p:to>
                                    </p:set>
                                  </p:childTnLst>
                                </p:cTn>
                              </p:par>
                            </p:childTnLst>
                          </p:cTn>
                        </p:par>
                        <p:par>
                          <p:cTn id="128" fill="hold">
                            <p:stCondLst>
                              <p:cond delay="2500"/>
                            </p:stCondLst>
                            <p:childTnLst>
                              <p:par>
                                <p:cTn id="129" presetID="22" presetClass="entr" presetSubtype="8" fill="hold" nodeType="after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wipe(left)">
                                      <p:cBhvr>
                                        <p:cTn id="131" dur="500"/>
                                        <p:tgtEl>
                                          <p:spTgt spid="27"/>
                                        </p:tgtEl>
                                      </p:cBhvr>
                                    </p:animEffect>
                                  </p:childTnLst>
                                </p:cTn>
                              </p:par>
                              <p:par>
                                <p:cTn id="132" presetID="22" presetClass="entr" presetSubtype="2" fill="hold" nodeType="with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wipe(right)">
                                      <p:cBhvr>
                                        <p:cTn id="134" dur="500"/>
                                        <p:tgtEl>
                                          <p:spTgt spid="28"/>
                                        </p:tgtEl>
                                      </p:cBhvr>
                                    </p:animEffect>
                                  </p:childTnLst>
                                </p:cTn>
                              </p:par>
                            </p:childTnLst>
                          </p:cTn>
                        </p:par>
                        <p:par>
                          <p:cTn id="135" fill="hold">
                            <p:stCondLst>
                              <p:cond delay="3000"/>
                            </p:stCondLst>
                            <p:childTnLst>
                              <p:par>
                                <p:cTn id="136" presetID="1" presetClass="exit" presetSubtype="0" fill="hold" grpId="1" nodeType="afterEffect">
                                  <p:stCondLst>
                                    <p:cond delay="0"/>
                                  </p:stCondLst>
                                  <p:childTnLst>
                                    <p:set>
                                      <p:cBhvr>
                                        <p:cTn id="137" dur="1" fill="hold">
                                          <p:stCondLst>
                                            <p:cond delay="0"/>
                                          </p:stCondLst>
                                        </p:cTn>
                                        <p:tgtEl>
                                          <p:spTgt spid="33"/>
                                        </p:tgtEl>
                                        <p:attrNameLst>
                                          <p:attrName>style.visibility</p:attrName>
                                        </p:attrNameLst>
                                      </p:cBhvr>
                                      <p:to>
                                        <p:strVal val="hidden"/>
                                      </p:to>
                                    </p:set>
                                  </p:childTnLst>
                                </p:cTn>
                              </p:par>
                              <p:par>
                                <p:cTn id="138" presetID="22" presetClass="entr" presetSubtype="4" fill="hold" grpId="0" nodeType="withEffect">
                                  <p:stCondLst>
                                    <p:cond delay="0"/>
                                  </p:stCondLst>
                                  <p:childTnLst>
                                    <p:set>
                                      <p:cBhvr>
                                        <p:cTn id="139" dur="1" fill="hold">
                                          <p:stCondLst>
                                            <p:cond delay="0"/>
                                          </p:stCondLst>
                                        </p:cTn>
                                        <p:tgtEl>
                                          <p:spTgt spid="17"/>
                                        </p:tgtEl>
                                        <p:attrNameLst>
                                          <p:attrName>style.visibility</p:attrName>
                                        </p:attrNameLst>
                                      </p:cBhvr>
                                      <p:to>
                                        <p:strVal val="visible"/>
                                      </p:to>
                                    </p:set>
                                    <p:animEffect transition="in" filter="wipe(down)">
                                      <p:cBhvr>
                                        <p:cTn id="140" dur="500"/>
                                        <p:tgtEl>
                                          <p:spTgt spid="17"/>
                                        </p:tgtEl>
                                      </p:cBhvr>
                                    </p:animEffect>
                                  </p:childTnLst>
                                </p:cTn>
                              </p:par>
                            </p:childTnLst>
                          </p:cTn>
                        </p:par>
                        <p:par>
                          <p:cTn id="141" fill="hold">
                            <p:stCondLst>
                              <p:cond delay="3500"/>
                            </p:stCondLst>
                            <p:childTnLst>
                              <p:par>
                                <p:cTn id="142" presetID="1" presetClass="entr" presetSubtype="0" fill="hold" grpId="0" nodeType="afterEffect">
                                  <p:stCondLst>
                                    <p:cond delay="0"/>
                                  </p:stCondLst>
                                  <p:childTnLst>
                                    <p:set>
                                      <p:cBhvr>
                                        <p:cTn id="143" dur="1" fill="hold">
                                          <p:stCondLst>
                                            <p:cond delay="0"/>
                                          </p:stCondLst>
                                        </p:cTn>
                                        <p:tgtEl>
                                          <p:spTgt spid="34"/>
                                        </p:tgtEl>
                                        <p:attrNameLst>
                                          <p:attrName>style.visibility</p:attrName>
                                        </p:attrNameLst>
                                      </p:cBhvr>
                                      <p:to>
                                        <p:strVal val="visible"/>
                                      </p:to>
                                    </p:set>
                                  </p:childTnLst>
                                </p:cTn>
                              </p:par>
                            </p:childTnLst>
                          </p:cTn>
                        </p:par>
                        <p:par>
                          <p:cTn id="144" fill="hold">
                            <p:stCondLst>
                              <p:cond delay="3500"/>
                            </p:stCondLst>
                            <p:childTnLst>
                              <p:par>
                                <p:cTn id="145" presetID="1" presetClass="entr" presetSubtype="0" fill="hold" grpId="0" nodeType="afterEffect">
                                  <p:stCondLst>
                                    <p:cond delay="0"/>
                                  </p:stCondLst>
                                  <p:childTnLst>
                                    <p:set>
                                      <p:cBhvr>
                                        <p:cTn id="146" dur="1" fill="hold">
                                          <p:stCondLst>
                                            <p:cond delay="0"/>
                                          </p:stCondLst>
                                        </p:cTn>
                                        <p:tgtEl>
                                          <p:spTgt spid="40"/>
                                        </p:tgtEl>
                                        <p:attrNameLst>
                                          <p:attrName>style.visibility</p:attrName>
                                        </p:attrNameLst>
                                      </p:cBhvr>
                                      <p:to>
                                        <p:strVal val="visible"/>
                                      </p:to>
                                    </p:set>
                                  </p:childTnLst>
                                </p:cTn>
                              </p:par>
                            </p:childTnLst>
                          </p:cTn>
                        </p:par>
                        <p:par>
                          <p:cTn id="147" fill="hold">
                            <p:stCondLst>
                              <p:cond delay="3500"/>
                            </p:stCondLst>
                            <p:childTnLst>
                              <p:par>
                                <p:cTn id="148" presetID="22" presetClass="entr" presetSubtype="8" fill="hold" nodeType="afterEffect">
                                  <p:stCondLst>
                                    <p:cond delay="0"/>
                                  </p:stCondLst>
                                  <p:childTnLst>
                                    <p:set>
                                      <p:cBhvr>
                                        <p:cTn id="149" dur="1" fill="hold">
                                          <p:stCondLst>
                                            <p:cond delay="0"/>
                                          </p:stCondLst>
                                        </p:cTn>
                                        <p:tgtEl>
                                          <p:spTgt spid="29"/>
                                        </p:tgtEl>
                                        <p:attrNameLst>
                                          <p:attrName>style.visibility</p:attrName>
                                        </p:attrNameLst>
                                      </p:cBhvr>
                                      <p:to>
                                        <p:strVal val="visible"/>
                                      </p:to>
                                    </p:set>
                                    <p:animEffect transition="in" filter="wipe(left)">
                                      <p:cBhvr>
                                        <p:cTn id="150" dur="500"/>
                                        <p:tgtEl>
                                          <p:spTgt spid="29"/>
                                        </p:tgtEl>
                                      </p:cBhvr>
                                    </p:animEffect>
                                  </p:childTnLst>
                                </p:cTn>
                              </p:par>
                              <p:par>
                                <p:cTn id="151" presetID="22" presetClass="entr" presetSubtype="2" fill="hold" nodeType="withEffect">
                                  <p:stCondLst>
                                    <p:cond delay="0"/>
                                  </p:stCondLst>
                                  <p:childTnLst>
                                    <p:set>
                                      <p:cBhvr>
                                        <p:cTn id="152" dur="1" fill="hold">
                                          <p:stCondLst>
                                            <p:cond delay="0"/>
                                          </p:stCondLst>
                                        </p:cTn>
                                        <p:tgtEl>
                                          <p:spTgt spid="30"/>
                                        </p:tgtEl>
                                        <p:attrNameLst>
                                          <p:attrName>style.visibility</p:attrName>
                                        </p:attrNameLst>
                                      </p:cBhvr>
                                      <p:to>
                                        <p:strVal val="visible"/>
                                      </p:to>
                                    </p:set>
                                    <p:animEffect transition="in" filter="wipe(right)">
                                      <p:cBhvr>
                                        <p:cTn id="153" dur="500"/>
                                        <p:tgtEl>
                                          <p:spTgt spid="30"/>
                                        </p:tgtEl>
                                      </p:cBhvr>
                                    </p:animEffect>
                                  </p:childTnLst>
                                </p:cTn>
                              </p:par>
                            </p:childTnLst>
                          </p:cTn>
                        </p:par>
                        <p:par>
                          <p:cTn id="154" fill="hold">
                            <p:stCondLst>
                              <p:cond delay="4000"/>
                            </p:stCondLst>
                            <p:childTnLst>
                              <p:par>
                                <p:cTn id="155" presetID="1" presetClass="exit" presetSubtype="0" fill="hold" grpId="1" nodeType="afterEffect">
                                  <p:stCondLst>
                                    <p:cond delay="0"/>
                                  </p:stCondLst>
                                  <p:childTnLst>
                                    <p:set>
                                      <p:cBhvr>
                                        <p:cTn id="156" dur="1" fill="hold">
                                          <p:stCondLst>
                                            <p:cond delay="0"/>
                                          </p:stCondLst>
                                        </p:cTn>
                                        <p:tgtEl>
                                          <p:spTgt spid="34"/>
                                        </p:tgtEl>
                                        <p:attrNameLst>
                                          <p:attrName>style.visibility</p:attrName>
                                        </p:attrNameLst>
                                      </p:cBhvr>
                                      <p:to>
                                        <p:strVal val="hidden"/>
                                      </p:to>
                                    </p:set>
                                  </p:childTnLst>
                                </p:cTn>
                              </p:par>
                              <p:par>
                                <p:cTn id="157" presetID="22" presetClass="entr" presetSubtype="4" fill="hold" grpId="0" nodeType="withEffect">
                                  <p:stCondLst>
                                    <p:cond delay="0"/>
                                  </p:stCondLst>
                                  <p:childTnLst>
                                    <p:set>
                                      <p:cBhvr>
                                        <p:cTn id="158" dur="1" fill="hold">
                                          <p:stCondLst>
                                            <p:cond delay="0"/>
                                          </p:stCondLst>
                                        </p:cTn>
                                        <p:tgtEl>
                                          <p:spTgt spid="18"/>
                                        </p:tgtEl>
                                        <p:attrNameLst>
                                          <p:attrName>style.visibility</p:attrName>
                                        </p:attrNameLst>
                                      </p:cBhvr>
                                      <p:to>
                                        <p:strVal val="visible"/>
                                      </p:to>
                                    </p:set>
                                    <p:animEffect transition="in" filter="wipe(down)">
                                      <p:cBhvr>
                                        <p:cTn id="159" dur="500"/>
                                        <p:tgtEl>
                                          <p:spTgt spid="18"/>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xit" presetSubtype="0" fill="hold" grpId="1" nodeType="clickEffect">
                                  <p:stCondLst>
                                    <p:cond delay="0"/>
                                  </p:stCondLst>
                                  <p:childTnLst>
                                    <p:animEffect transition="out" filter="fade">
                                      <p:cBhvr>
                                        <p:cTn id="163" dur="500"/>
                                        <p:tgtEl>
                                          <p:spTgt spid="46"/>
                                        </p:tgtEl>
                                      </p:cBhvr>
                                    </p:animEffect>
                                    <p:set>
                                      <p:cBhvr>
                                        <p:cTn id="164" dur="1" fill="hold">
                                          <p:stCondLst>
                                            <p:cond delay="499"/>
                                          </p:stCondLst>
                                        </p:cTn>
                                        <p:tgtEl>
                                          <p:spTgt spid="46"/>
                                        </p:tgtEl>
                                        <p:attrNameLst>
                                          <p:attrName>style.visibility</p:attrName>
                                        </p:attrNameLst>
                                      </p:cBhvr>
                                      <p:to>
                                        <p:strVal val="hidden"/>
                                      </p:to>
                                    </p:set>
                                  </p:childTnLst>
                                </p:cTn>
                              </p:par>
                              <p:par>
                                <p:cTn id="165" presetID="10" presetClass="entr" presetSubtype="0" fill="hold" grpId="0" nodeType="withEffect">
                                  <p:stCondLst>
                                    <p:cond delay="0"/>
                                  </p:stCondLst>
                                  <p:childTnLst>
                                    <p:set>
                                      <p:cBhvr>
                                        <p:cTn id="166" dur="1" fill="hold">
                                          <p:stCondLst>
                                            <p:cond delay="0"/>
                                          </p:stCondLst>
                                        </p:cTn>
                                        <p:tgtEl>
                                          <p:spTgt spid="6">
                                            <p:txEl>
                                              <p:pRg st="5" end="5"/>
                                            </p:txEl>
                                          </p:spTgt>
                                        </p:tgtEl>
                                        <p:attrNameLst>
                                          <p:attrName>style.visibility</p:attrName>
                                        </p:attrNameLst>
                                      </p:cBhvr>
                                      <p:to>
                                        <p:strVal val="visible"/>
                                      </p:to>
                                    </p:set>
                                    <p:animEffect transition="in" filter="fade">
                                      <p:cBhvr>
                                        <p:cTn id="167" dur="500"/>
                                        <p:tgtEl>
                                          <p:spTgt spid="6">
                                            <p:txEl>
                                              <p:pRg st="5" end="5"/>
                                            </p:tx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6">
                                            <p:txEl>
                                              <p:pRg st="6" end="6"/>
                                            </p:txEl>
                                          </p:spTgt>
                                        </p:tgtEl>
                                        <p:attrNameLst>
                                          <p:attrName>style.visibility</p:attrName>
                                        </p:attrNameLst>
                                      </p:cBhvr>
                                      <p:to>
                                        <p:strVal val="visible"/>
                                      </p:to>
                                    </p:set>
                                    <p:animEffect transition="in" filter="fade">
                                      <p:cBhvr>
                                        <p:cTn id="172" dur="500"/>
                                        <p:tgtEl>
                                          <p:spTgt spid="6">
                                            <p:txEl>
                                              <p:pRg st="6" end="6"/>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6">
                                            <p:txEl>
                                              <p:pRg st="7" end="7"/>
                                            </p:txEl>
                                          </p:spTgt>
                                        </p:tgtEl>
                                        <p:attrNameLst>
                                          <p:attrName>style.visibility</p:attrName>
                                        </p:attrNameLst>
                                      </p:cBhvr>
                                      <p:to>
                                        <p:strVal val="visible"/>
                                      </p:to>
                                    </p:set>
                                    <p:animEffect transition="in" filter="fade">
                                      <p:cBhvr>
                                        <p:cTn id="177" dur="500"/>
                                        <p:tgtEl>
                                          <p:spTgt spid="6">
                                            <p:txEl>
                                              <p:pRg st="7" end="7"/>
                                            </p:txEl>
                                          </p:spTgt>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6">
                                            <p:txEl>
                                              <p:pRg st="8" end="8"/>
                                            </p:txEl>
                                          </p:spTgt>
                                        </p:tgtEl>
                                        <p:attrNameLst>
                                          <p:attrName>style.visibility</p:attrName>
                                        </p:attrNameLst>
                                      </p:cBhvr>
                                      <p:to>
                                        <p:strVal val="visible"/>
                                      </p:to>
                                    </p:set>
                                    <p:animEffect transition="in" filter="fade">
                                      <p:cBhvr>
                                        <p:cTn id="18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P spid="34" grpId="0" animBg="1"/>
      <p:bldP spid="34" grpId="1" animBg="1"/>
      <p:bldP spid="33" grpId="0" animBg="1"/>
      <p:bldP spid="33" grpId="1" animBg="1"/>
      <p:bldP spid="32" grpId="0" animBg="1"/>
      <p:bldP spid="32" grpId="1" animBg="1"/>
      <p:bldP spid="31" grpId="0" animBg="1"/>
      <p:bldP spid="31" grpId="1" animBg="1"/>
      <p:bldP spid="7" grpId="0" animBg="1"/>
      <p:bldP spid="7" grpId="1" animBg="1"/>
      <p:bldP spid="36" grpId="0" animBg="1"/>
      <p:bldP spid="37" grpId="0" animBg="1"/>
      <p:bldP spid="38" grpId="0" animBg="1"/>
      <p:bldP spid="39" grpId="0" animBg="1"/>
      <p:bldP spid="40" grpId="0" animBg="1"/>
      <p:bldP spid="14" grpId="0" animBg="1"/>
      <p:bldP spid="15" grpId="0" animBg="1"/>
      <p:bldP spid="16" grpId="0" animBg="1"/>
      <p:bldP spid="17" grpId="0" animBg="1"/>
      <p:bldP spid="18" grpId="0" animBg="1"/>
      <p:bldP spid="19"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normAutofit/>
          </a:bodyPr>
          <a:lstStyle/>
          <a:p>
            <a:pPr>
              <a:spcBef>
                <a:spcPts val="400"/>
              </a:spcBef>
            </a:pPr>
            <a:r>
              <a:rPr lang="en-US" sz="2400" b="1" dirty="0" smtClean="0"/>
              <a:t>Occur in the </a:t>
            </a:r>
            <a:r>
              <a:rPr lang="en-US" sz="2400" b="1" dirty="0"/>
              <a:t>"</a:t>
            </a:r>
            <a:r>
              <a:rPr lang="en-US" sz="2400" b="1" dirty="0" smtClean="0"/>
              <a:t>middle" of the index.</a:t>
            </a:r>
          </a:p>
          <a:p>
            <a:pPr>
              <a:spcBef>
                <a:spcPts val="400"/>
              </a:spcBef>
            </a:pPr>
            <a:r>
              <a:rPr lang="en-US" sz="2400" b="1" dirty="0"/>
              <a:t>Everything is fully logged at the row level!</a:t>
            </a:r>
          </a:p>
          <a:p>
            <a:pPr>
              <a:spcBef>
                <a:spcPts val="400"/>
              </a:spcBef>
            </a:pPr>
            <a:r>
              <a:rPr lang="en-US" sz="2400" b="1" dirty="0" smtClean="0">
                <a:solidFill>
                  <a:srgbClr val="FF0000"/>
                </a:solidFill>
                <a:effectLst>
                  <a:outerShdw blurRad="38100" dist="38100" dir="2700000" algn="tl">
                    <a:srgbClr val="000000"/>
                  </a:outerShdw>
                </a:effectLst>
              </a:rPr>
              <a:t>More </a:t>
            </a:r>
            <a:r>
              <a:rPr lang="en-US" sz="2400" b="1" dirty="0">
                <a:solidFill>
                  <a:srgbClr val="FF0000"/>
                </a:solidFill>
                <a:effectLst>
                  <a:outerShdw blurRad="38100" dist="38100" dir="2700000" algn="tl">
                    <a:srgbClr val="000000"/>
                  </a:outerShdw>
                </a:effectLst>
              </a:rPr>
              <a:t>rows per page makes the logging worse!</a:t>
            </a:r>
          </a:p>
          <a:p>
            <a:pPr>
              <a:spcBef>
                <a:spcPts val="400"/>
              </a:spcBef>
            </a:pPr>
            <a:r>
              <a:rPr lang="en-US" sz="2400" b="1" dirty="0" smtClean="0"/>
              <a:t>And then the B-Tree is updated and logged along with frequent splits of its own.</a:t>
            </a:r>
          </a:p>
          <a:p>
            <a:pPr>
              <a:spcBef>
                <a:spcPts val="400"/>
              </a:spcBef>
            </a:pPr>
            <a:r>
              <a:rPr lang="en-US" sz="2400" b="1" dirty="0" smtClean="0"/>
              <a:t>Pages not released until transaction commits.</a:t>
            </a:r>
          </a:p>
        </p:txBody>
      </p:sp>
      <p:sp>
        <p:nvSpPr>
          <p:cNvPr id="36" name="TextBox 35"/>
          <p:cNvSpPr txBox="1"/>
          <p:nvPr/>
        </p:nvSpPr>
        <p:spPr>
          <a:xfrm>
            <a:off x="3039365" y="3275874"/>
            <a:ext cx="1520806" cy="3033486"/>
          </a:xfrm>
          <a:prstGeom prst="rect">
            <a:avLst/>
          </a:prstGeom>
          <a:solidFill>
            <a:srgbClr val="FFFF00"/>
          </a:solidFill>
          <a:ln>
            <a:solidFill>
              <a:srgbClr val="FF0000"/>
            </a:solidFill>
            <a:prstDash val="dash"/>
          </a:ln>
        </p:spPr>
        <p:txBody>
          <a:bodyPr wrap="square" rtlCol="0">
            <a:noAutofit/>
          </a:bodyPr>
          <a:lstStyle/>
          <a:p>
            <a:pPr algn="ctr"/>
            <a:r>
              <a:rPr lang="en-US" b="1" dirty="0" smtClean="0"/>
              <a:t>Transaction</a:t>
            </a:r>
            <a:endParaRPr lang="en-US" b="1" dirty="0"/>
          </a:p>
        </p:txBody>
      </p:sp>
      <p:sp>
        <p:nvSpPr>
          <p:cNvPr id="57" name="TextBox 56"/>
          <p:cNvSpPr txBox="1"/>
          <p:nvPr/>
        </p:nvSpPr>
        <p:spPr>
          <a:xfrm>
            <a:off x="3039364" y="3265706"/>
            <a:ext cx="3041614" cy="3033486"/>
          </a:xfrm>
          <a:prstGeom prst="rect">
            <a:avLst/>
          </a:prstGeom>
          <a:solidFill>
            <a:srgbClr val="FFFF00"/>
          </a:solidFill>
          <a:ln>
            <a:solidFill>
              <a:srgbClr val="FF0000"/>
            </a:solidFill>
            <a:prstDash val="dash"/>
          </a:ln>
        </p:spPr>
        <p:txBody>
          <a:bodyPr wrap="square" rtlCol="0">
            <a:noAutofit/>
          </a:bodyPr>
          <a:lstStyle/>
          <a:p>
            <a:pPr algn="ctr"/>
            <a:r>
              <a:rPr lang="en-US" b="1" dirty="0" smtClean="0"/>
              <a:t>Transaction</a:t>
            </a:r>
            <a:endParaRPr lang="en-US" b="1" dirty="0"/>
          </a:p>
        </p:txBody>
      </p:sp>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29</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Bad Page Splits</a:t>
            </a:r>
            <a:br>
              <a:rPr lang="en-US" dirty="0" smtClean="0"/>
            </a:br>
            <a:r>
              <a:rPr lang="en-US" sz="3200" dirty="0" smtClean="0"/>
              <a:t>Inserts and/or </a:t>
            </a:r>
            <a:r>
              <a:rPr lang="en-US" sz="3200" dirty="0" err="1" smtClean="0"/>
              <a:t>Exp</a:t>
            </a:r>
            <a:r>
              <a:rPr lang="en-US" sz="3200" dirty="0" err="1" smtClean="0">
                <a:solidFill>
                  <a:srgbClr val="FF0000"/>
                </a:solidFill>
              </a:rPr>
              <a:t>A</a:t>
            </a:r>
            <a:r>
              <a:rPr lang="en-US" sz="3200" dirty="0" err="1" smtClean="0"/>
              <a:t>nsive</a:t>
            </a:r>
            <a:r>
              <a:rPr lang="en-US" sz="3200" dirty="0" smtClean="0"/>
              <a:t> Updates</a:t>
            </a:r>
            <a:endParaRPr lang="en-US" sz="3200" dirty="0"/>
          </a:p>
        </p:txBody>
      </p:sp>
      <p:sp>
        <p:nvSpPr>
          <p:cNvPr id="7" name="TextBox 6"/>
          <p:cNvSpPr txBox="1"/>
          <p:nvPr/>
        </p:nvSpPr>
        <p:spPr>
          <a:xfrm>
            <a:off x="1954349" y="368439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2</a:t>
            </a:r>
          </a:p>
        </p:txBody>
      </p:sp>
      <p:sp>
        <p:nvSpPr>
          <p:cNvPr id="10" name="TextBox 9"/>
          <p:cNvSpPr txBox="1"/>
          <p:nvPr/>
        </p:nvSpPr>
        <p:spPr>
          <a:xfrm>
            <a:off x="6516770" y="368439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5</a:t>
            </a:r>
            <a:endParaRPr lang="en-US" sz="3600" dirty="0">
              <a:solidFill>
                <a:schemeClr val="bg1"/>
              </a:solidFill>
              <a:latin typeface="Arial Black" panose="020B0A04020102020204" pitchFamily="34" charset="0"/>
            </a:endParaRPr>
          </a:p>
        </p:txBody>
      </p:sp>
      <p:sp>
        <p:nvSpPr>
          <p:cNvPr id="11" name="TextBox 10"/>
          <p:cNvSpPr txBox="1"/>
          <p:nvPr/>
        </p:nvSpPr>
        <p:spPr>
          <a:xfrm>
            <a:off x="8037576" y="368439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6</a:t>
            </a:r>
            <a:endParaRPr lang="en-US" sz="3600" dirty="0">
              <a:solidFill>
                <a:schemeClr val="bg1"/>
              </a:solidFill>
              <a:latin typeface="Arial Black" panose="020B0A04020102020204" pitchFamily="34" charset="0"/>
            </a:endParaRPr>
          </a:p>
        </p:txBody>
      </p:sp>
      <p:sp>
        <p:nvSpPr>
          <p:cNvPr id="12" name="TextBox 11"/>
          <p:cNvSpPr txBox="1"/>
          <p:nvPr/>
        </p:nvSpPr>
        <p:spPr>
          <a:xfrm>
            <a:off x="442686" y="3684396"/>
            <a:ext cx="640080"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1</a:t>
            </a:r>
          </a:p>
        </p:txBody>
      </p:sp>
      <p:cxnSp>
        <p:nvCxnSpPr>
          <p:cNvPr id="22" name="Straight Arrow Connector 21"/>
          <p:cNvCxnSpPr/>
          <p:nvPr/>
        </p:nvCxnSpPr>
        <p:spPr>
          <a:xfrm>
            <a:off x="1082766" y="4151077"/>
            <a:ext cx="871583" cy="0"/>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1082767" y="4370196"/>
            <a:ext cx="871582" cy="1"/>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603573" y="4145224"/>
            <a:ext cx="871583" cy="0"/>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2603574" y="4364343"/>
            <a:ext cx="871582" cy="1"/>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645187" y="4133518"/>
            <a:ext cx="871583" cy="0"/>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645188" y="4352637"/>
            <a:ext cx="871582" cy="1"/>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7165994" y="4127665"/>
            <a:ext cx="871583" cy="0"/>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7165995" y="4346784"/>
            <a:ext cx="871582" cy="1"/>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04015" y="4741006"/>
            <a:ext cx="2435350" cy="1200329"/>
          </a:xfrm>
          <a:prstGeom prst="rect">
            <a:avLst/>
          </a:prstGeom>
          <a:noFill/>
        </p:spPr>
        <p:txBody>
          <a:bodyPr wrap="square" rtlCol="0">
            <a:spAutoFit/>
          </a:bodyPr>
          <a:lstStyle/>
          <a:p>
            <a:pPr algn="ctr"/>
            <a:r>
              <a:rPr lang="en-US" dirty="0" smtClean="0">
                <a:latin typeface="Arial Black" panose="020B0A04020102020204" pitchFamily="34" charset="0"/>
              </a:rPr>
              <a:t>Pages 3, 3A, and 4 are all part of "Logical Fragmentation"</a:t>
            </a:r>
            <a:endParaRPr lang="en-US" dirty="0">
              <a:latin typeface="Arial Black" panose="020B0A04020102020204" pitchFamily="34" charset="0"/>
            </a:endParaRPr>
          </a:p>
        </p:txBody>
      </p:sp>
      <p:sp>
        <p:nvSpPr>
          <p:cNvPr id="42" name="TextBox 41"/>
          <p:cNvSpPr txBox="1"/>
          <p:nvPr/>
        </p:nvSpPr>
        <p:spPr>
          <a:xfrm>
            <a:off x="4995963" y="4653921"/>
            <a:ext cx="2435350" cy="1477328"/>
          </a:xfrm>
          <a:prstGeom prst="rect">
            <a:avLst/>
          </a:prstGeom>
          <a:noFill/>
        </p:spPr>
        <p:txBody>
          <a:bodyPr wrap="square" rtlCol="0">
            <a:spAutoFit/>
          </a:bodyPr>
          <a:lstStyle/>
          <a:p>
            <a:pPr algn="ctr"/>
            <a:r>
              <a:rPr lang="en-US" dirty="0" smtClean="0">
                <a:latin typeface="Arial Black" panose="020B0A04020102020204" pitchFamily="34" charset="0"/>
              </a:rPr>
              <a:t>Pages 3 and 3A suffer "Physical" Fragmentation because they are no longer full.</a:t>
            </a:r>
            <a:endParaRPr lang="en-US" dirty="0">
              <a:latin typeface="Arial Black" panose="020B0A04020102020204" pitchFamily="34" charset="0"/>
            </a:endParaRPr>
          </a:p>
        </p:txBody>
      </p:sp>
      <p:sp>
        <p:nvSpPr>
          <p:cNvPr id="8" name="TextBox 7"/>
          <p:cNvSpPr txBox="1"/>
          <p:nvPr/>
        </p:nvSpPr>
        <p:spPr>
          <a:xfrm>
            <a:off x="3475156" y="3684396"/>
            <a:ext cx="649224" cy="685800"/>
          </a:xfrm>
          <a:prstGeom prst="rect">
            <a:avLst/>
          </a:prstGeom>
          <a:solidFill>
            <a:srgbClr val="0033CC"/>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3</a:t>
            </a:r>
            <a:endParaRPr lang="en-US" sz="3600" dirty="0">
              <a:solidFill>
                <a:schemeClr val="bg1"/>
              </a:solidFill>
              <a:latin typeface="Arial Black" panose="020B0A04020102020204" pitchFamily="34" charset="0"/>
            </a:endParaRPr>
          </a:p>
        </p:txBody>
      </p:sp>
      <p:sp>
        <p:nvSpPr>
          <p:cNvPr id="9" name="TextBox 8"/>
          <p:cNvSpPr txBox="1"/>
          <p:nvPr/>
        </p:nvSpPr>
        <p:spPr>
          <a:xfrm>
            <a:off x="4995963" y="368439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4</a:t>
            </a:r>
            <a:endParaRPr lang="en-US" sz="3600" dirty="0">
              <a:solidFill>
                <a:schemeClr val="bg1"/>
              </a:solidFill>
              <a:latin typeface="Arial Black" panose="020B0A04020102020204" pitchFamily="34" charset="0"/>
            </a:endParaRPr>
          </a:p>
        </p:txBody>
      </p:sp>
      <p:sp>
        <p:nvSpPr>
          <p:cNvPr id="14" name="TextBox 13"/>
          <p:cNvSpPr txBox="1"/>
          <p:nvPr/>
        </p:nvSpPr>
        <p:spPr>
          <a:xfrm>
            <a:off x="3475212" y="3684396"/>
            <a:ext cx="649224" cy="685800"/>
          </a:xfrm>
          <a:prstGeom prst="rect">
            <a:avLst/>
          </a:prstGeom>
          <a:gradFill>
            <a:gsLst>
              <a:gs pos="0">
                <a:srgbClr val="0033CC"/>
              </a:gs>
              <a:gs pos="48000">
                <a:srgbClr val="0033CC"/>
              </a:gs>
              <a:gs pos="52000">
                <a:srgbClr val="00B050"/>
              </a:gs>
              <a:gs pos="100000">
                <a:srgbClr val="00B050"/>
              </a:gs>
            </a:gsLst>
            <a:lin ang="16200000" scaled="0"/>
          </a:gra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3</a:t>
            </a:r>
            <a:endParaRPr lang="en-US" sz="3600" dirty="0">
              <a:solidFill>
                <a:schemeClr val="bg1"/>
              </a:solidFill>
              <a:latin typeface="Arial Black" panose="020B0A04020102020204" pitchFamily="34" charset="0"/>
            </a:endParaRPr>
          </a:p>
        </p:txBody>
      </p:sp>
      <p:sp>
        <p:nvSpPr>
          <p:cNvPr id="16" name="TextBox 15"/>
          <p:cNvSpPr txBox="1"/>
          <p:nvPr/>
        </p:nvSpPr>
        <p:spPr>
          <a:xfrm>
            <a:off x="3475156" y="5502311"/>
            <a:ext cx="649224" cy="685800"/>
          </a:xfrm>
          <a:prstGeom prst="rect">
            <a:avLst/>
          </a:prstGeom>
          <a:solidFill>
            <a:srgbClr val="00B050"/>
          </a:solidFill>
          <a:ln w="38100">
            <a:solidFill>
              <a:schemeClr val="tx1"/>
            </a:solidFill>
          </a:ln>
        </p:spPr>
        <p:txBody>
          <a:bodyPr wrap="square" rtlCol="0" anchor="ctr">
            <a:noAutofit/>
          </a:bodyPr>
          <a:lstStyle/>
          <a:p>
            <a:pPr algn="ctr"/>
            <a:r>
              <a:rPr lang="en-US" sz="1000" dirty="0" smtClean="0">
                <a:solidFill>
                  <a:schemeClr val="bg1"/>
                </a:solidFill>
                <a:latin typeface="Arial Black" panose="020B0A04020102020204" pitchFamily="34" charset="0"/>
              </a:rPr>
              <a:t>Empty</a:t>
            </a:r>
          </a:p>
          <a:p>
            <a:pPr algn="ctr"/>
            <a:r>
              <a:rPr lang="en-US" sz="1000" dirty="0" smtClean="0">
                <a:solidFill>
                  <a:schemeClr val="bg1"/>
                </a:solidFill>
                <a:latin typeface="Arial Black" panose="020B0A04020102020204" pitchFamily="34" charset="0"/>
              </a:rPr>
              <a:t>Page</a:t>
            </a:r>
            <a:endParaRPr lang="en-US" sz="1000" dirty="0">
              <a:solidFill>
                <a:schemeClr val="bg1"/>
              </a:solidFill>
              <a:latin typeface="Arial Black" panose="020B0A04020102020204" pitchFamily="34" charset="0"/>
            </a:endParaRPr>
          </a:p>
        </p:txBody>
      </p:sp>
      <p:sp>
        <p:nvSpPr>
          <p:cNvPr id="15" name="TextBox 14"/>
          <p:cNvSpPr txBox="1"/>
          <p:nvPr/>
        </p:nvSpPr>
        <p:spPr>
          <a:xfrm>
            <a:off x="3475157" y="5502311"/>
            <a:ext cx="649224" cy="685800"/>
          </a:xfrm>
          <a:prstGeom prst="rect">
            <a:avLst/>
          </a:prstGeom>
          <a:gradFill>
            <a:gsLst>
              <a:gs pos="0">
                <a:srgbClr val="0033CC"/>
              </a:gs>
              <a:gs pos="48000">
                <a:srgbClr val="0033CC"/>
              </a:gs>
              <a:gs pos="52000">
                <a:srgbClr val="00B050"/>
              </a:gs>
              <a:gs pos="100000">
                <a:srgbClr val="00B050"/>
              </a:gs>
            </a:gsLst>
            <a:lin ang="16200000" scaled="0"/>
          </a:gradFill>
          <a:ln w="38100">
            <a:solidFill>
              <a:schemeClr val="tx1"/>
            </a:solidFill>
          </a:ln>
        </p:spPr>
        <p:txBody>
          <a:bodyPr wrap="square" rtlCol="0" anchor="ctr">
            <a:noAutofit/>
          </a:bodyPr>
          <a:lstStyle/>
          <a:p>
            <a:pPr algn="ctr"/>
            <a:r>
              <a:rPr lang="en-US" sz="2400" dirty="0" smtClean="0">
                <a:solidFill>
                  <a:schemeClr val="bg1"/>
                </a:solidFill>
                <a:latin typeface="Arial Black" panose="020B0A04020102020204" pitchFamily="34" charset="0"/>
              </a:rPr>
              <a:t>3A</a:t>
            </a:r>
            <a:endParaRPr lang="en-US" sz="2400" dirty="0">
              <a:solidFill>
                <a:schemeClr val="bg1"/>
              </a:solidFill>
              <a:latin typeface="Arial Black" panose="020B0A04020102020204" pitchFamily="34" charset="0"/>
            </a:endParaRPr>
          </a:p>
        </p:txBody>
      </p:sp>
      <p:cxnSp>
        <p:nvCxnSpPr>
          <p:cNvPr id="28" name="Straight Arrow Connector 27"/>
          <p:cNvCxnSpPr/>
          <p:nvPr/>
        </p:nvCxnSpPr>
        <p:spPr>
          <a:xfrm>
            <a:off x="4124380" y="4139371"/>
            <a:ext cx="871583" cy="0"/>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4124381" y="4358490"/>
            <a:ext cx="871582" cy="1"/>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471237" y="4370197"/>
            <a:ext cx="0" cy="113211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3643086" y="4346785"/>
            <a:ext cx="0" cy="115552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4124381" y="4370198"/>
            <a:ext cx="871583" cy="113211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3943350" y="4151077"/>
            <a:ext cx="1052613" cy="135123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7" name="Up Arrow 16"/>
          <p:cNvSpPr/>
          <p:nvPr/>
        </p:nvSpPr>
        <p:spPr>
          <a:xfrm>
            <a:off x="3471238" y="4370196"/>
            <a:ext cx="653143" cy="1132115"/>
          </a:xfrm>
          <a:prstGeom prst="upArrow">
            <a:avLst/>
          </a:prstGeom>
          <a:solidFill>
            <a:srgbClr val="7030A0"/>
          </a:solidFill>
          <a:ln w="38100">
            <a:solidFill>
              <a:srgbClr val="FF0000"/>
            </a:solidFill>
          </a:ln>
          <a:effectLst/>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 Arrow 17"/>
          <p:cNvSpPr/>
          <p:nvPr/>
        </p:nvSpPr>
        <p:spPr>
          <a:xfrm>
            <a:off x="3471237" y="4370198"/>
            <a:ext cx="653143" cy="1132115"/>
          </a:xfrm>
          <a:prstGeom prst="upArrow">
            <a:avLst/>
          </a:prstGeom>
          <a:solidFill>
            <a:schemeClr val="bg1"/>
          </a:solidFill>
          <a:ln w="38100">
            <a:solidFill>
              <a:srgbClr val="FF0000"/>
            </a:solidFill>
          </a:ln>
          <a:effectLst/>
          <a:scene3d>
            <a:camera prst="orthographicFront">
              <a:rot lat="0" lon="0" rev="108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3475157" y="3798696"/>
            <a:ext cx="649224" cy="228600"/>
          </a:xfrm>
          <a:prstGeom prst="rect">
            <a:avLst/>
          </a:prstGeom>
          <a:solidFill>
            <a:srgbClr val="7030A0"/>
          </a:solidFill>
          <a:ln w="38100">
            <a:solidFill>
              <a:schemeClr val="tx1"/>
            </a:solidFill>
          </a:ln>
        </p:spPr>
        <p:txBody>
          <a:bodyPr wrap="square" rtlCol="0" anchor="ctr">
            <a:noAutofit/>
          </a:bodyPr>
          <a:lstStyle/>
          <a:p>
            <a:pPr algn="ctr"/>
            <a:r>
              <a:rPr lang="en-US" sz="1400" dirty="0" smtClean="0">
                <a:solidFill>
                  <a:schemeClr val="bg1"/>
                </a:solidFill>
                <a:latin typeface="Arial Black" panose="020B0A04020102020204" pitchFamily="34" charset="0"/>
              </a:rPr>
              <a:t>New</a:t>
            </a:r>
            <a:endParaRPr lang="en-US" sz="1400" dirty="0">
              <a:solidFill>
                <a:schemeClr val="bg1"/>
              </a:solidFill>
              <a:latin typeface="Arial Black" panose="020B0A04020102020204" pitchFamily="34" charset="0"/>
            </a:endParaRPr>
          </a:p>
        </p:txBody>
      </p:sp>
      <p:sp>
        <p:nvSpPr>
          <p:cNvPr id="37" name="TextBox 36"/>
          <p:cNvSpPr txBox="1"/>
          <p:nvPr/>
        </p:nvSpPr>
        <p:spPr>
          <a:xfrm>
            <a:off x="3010771" y="4613089"/>
            <a:ext cx="3098800" cy="646331"/>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6 pages…</a:t>
            </a:r>
          </a:p>
          <a:p>
            <a:pPr algn="ctr"/>
            <a:r>
              <a:rPr lang="en-US" dirty="0" smtClean="0">
                <a:latin typeface="Arial Black" panose="020B0A04020102020204" pitchFamily="34" charset="0"/>
              </a:rPr>
              <a:t>Filled to capacity</a:t>
            </a:r>
          </a:p>
        </p:txBody>
      </p:sp>
      <p:sp>
        <p:nvSpPr>
          <p:cNvPr id="38" name="TextBox 37"/>
          <p:cNvSpPr txBox="1"/>
          <p:nvPr/>
        </p:nvSpPr>
        <p:spPr>
          <a:xfrm>
            <a:off x="3039365" y="4599973"/>
            <a:ext cx="3098800" cy="646331"/>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All pages are doubly linked to each other.</a:t>
            </a:r>
          </a:p>
        </p:txBody>
      </p:sp>
      <p:sp>
        <p:nvSpPr>
          <p:cNvPr id="39" name="TextBox 38"/>
          <p:cNvSpPr txBox="1"/>
          <p:nvPr/>
        </p:nvSpPr>
        <p:spPr>
          <a:xfrm>
            <a:off x="2193182" y="1919952"/>
            <a:ext cx="3098800" cy="1200329"/>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SQL Server starts a system transaction on the page and checks it for space.</a:t>
            </a:r>
          </a:p>
        </p:txBody>
      </p:sp>
      <p:sp>
        <p:nvSpPr>
          <p:cNvPr id="40" name="TextBox 39"/>
          <p:cNvSpPr txBox="1"/>
          <p:nvPr/>
        </p:nvSpPr>
        <p:spPr>
          <a:xfrm>
            <a:off x="2193182" y="4588245"/>
            <a:ext cx="3098800" cy="1477328"/>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SQL Server will insert a new row on a page in the correct logical order… Page 3, in this case.</a:t>
            </a:r>
          </a:p>
        </p:txBody>
      </p:sp>
      <p:sp>
        <p:nvSpPr>
          <p:cNvPr id="41" name="TextBox 40"/>
          <p:cNvSpPr txBox="1"/>
          <p:nvPr/>
        </p:nvSpPr>
        <p:spPr>
          <a:xfrm>
            <a:off x="3039364" y="1642953"/>
            <a:ext cx="3098800" cy="1477328"/>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There's not enough room for the new row and so the transaction is extended to the next logical page.</a:t>
            </a:r>
          </a:p>
        </p:txBody>
      </p:sp>
      <p:sp>
        <p:nvSpPr>
          <p:cNvPr id="43" name="TextBox 42"/>
          <p:cNvSpPr txBox="1"/>
          <p:nvPr/>
        </p:nvSpPr>
        <p:spPr>
          <a:xfrm>
            <a:off x="4332513" y="5246304"/>
            <a:ext cx="3098800" cy="923330"/>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An existing empty page is found or a new one is created.</a:t>
            </a:r>
          </a:p>
        </p:txBody>
      </p:sp>
      <p:sp>
        <p:nvSpPr>
          <p:cNvPr id="46" name="TextBox 45"/>
          <p:cNvSpPr txBox="1"/>
          <p:nvPr/>
        </p:nvSpPr>
        <p:spPr>
          <a:xfrm>
            <a:off x="2992826" y="4486147"/>
            <a:ext cx="3098800" cy="923330"/>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The links between the two existing pages are dropped.</a:t>
            </a:r>
          </a:p>
        </p:txBody>
      </p:sp>
      <p:sp>
        <p:nvSpPr>
          <p:cNvPr id="47" name="TextBox 46"/>
          <p:cNvSpPr txBox="1"/>
          <p:nvPr/>
        </p:nvSpPr>
        <p:spPr>
          <a:xfrm>
            <a:off x="4802125" y="4960420"/>
            <a:ext cx="3098800" cy="1200329"/>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New links are created  between the existing pages and the new page.</a:t>
            </a:r>
          </a:p>
        </p:txBody>
      </p:sp>
      <p:sp>
        <p:nvSpPr>
          <p:cNvPr id="48" name="TextBox 47"/>
          <p:cNvSpPr txBox="1"/>
          <p:nvPr/>
        </p:nvSpPr>
        <p:spPr>
          <a:xfrm>
            <a:off x="228193" y="4653921"/>
            <a:ext cx="3098800" cy="923330"/>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About half the rows are moved from the target page to the new page.</a:t>
            </a:r>
          </a:p>
        </p:txBody>
      </p:sp>
      <p:sp>
        <p:nvSpPr>
          <p:cNvPr id="49" name="TextBox 48"/>
          <p:cNvSpPr txBox="1"/>
          <p:nvPr/>
        </p:nvSpPr>
        <p:spPr>
          <a:xfrm>
            <a:off x="2093686" y="4578981"/>
            <a:ext cx="3098800" cy="646331"/>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Finally, the new row is added in to the page.</a:t>
            </a:r>
          </a:p>
        </p:txBody>
      </p:sp>
    </p:spTree>
    <p:extLst>
      <p:ext uri="{BB962C8B-B14F-4D97-AF65-F5344CB8AC3E}">
        <p14:creationId xmlns:p14="http://schemas.microsoft.com/office/powerpoint/2010/main" val="53078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arn(outVertical)">
                                      <p:cBhvr>
                                        <p:cTn id="12" dur="500"/>
                                        <p:tgtEl>
                                          <p:spTgt spid="3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20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20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2000"/>
                                        <p:tgtEl>
                                          <p:spTgt spid="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20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2000"/>
                                        <p:tgtEl>
                                          <p:spTgt spid="1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20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37"/>
                                        </p:tgtEl>
                                      </p:cBhvr>
                                    </p:animEffect>
                                    <p:set>
                                      <p:cBhvr>
                                        <p:cTn id="35" dur="1" fill="hold">
                                          <p:stCondLst>
                                            <p:cond delay="499"/>
                                          </p:stCondLst>
                                        </p:cTn>
                                        <p:tgtEl>
                                          <p:spTgt spid="37"/>
                                        </p:tgtEl>
                                        <p:attrNameLst>
                                          <p:attrName>style.visibility</p:attrName>
                                        </p:attrNameLst>
                                      </p:cBhvr>
                                      <p:to>
                                        <p:strVal val="hidden"/>
                                      </p:to>
                                    </p:set>
                                  </p:childTnLst>
                                </p:cTn>
                              </p:par>
                              <p:par>
                                <p:cTn id="36" presetID="16" presetClass="entr" presetSubtype="37"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barn(outVertical)">
                                      <p:cBhvr>
                                        <p:cTn id="38" dur="500"/>
                                        <p:tgtEl>
                                          <p:spTgt spid="38"/>
                                        </p:tgtEl>
                                      </p:cBhvr>
                                    </p:animEffect>
                                  </p:childTnLst>
                                </p:cTn>
                              </p:par>
                              <p:par>
                                <p:cTn id="39" presetID="22" presetClass="entr" presetSubtype="8"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par>
                                <p:cTn id="42" presetID="22" presetClass="entr" presetSubtype="2"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right)">
                                      <p:cBhvr>
                                        <p:cTn id="44" dur="500"/>
                                        <p:tgtEl>
                                          <p:spTgt spid="23"/>
                                        </p:tgtEl>
                                      </p:cBhvr>
                                    </p:animEffect>
                                  </p:childTnLst>
                                </p:cTn>
                              </p:par>
                              <p:par>
                                <p:cTn id="45" presetID="22" presetClass="entr" presetSubtype="8"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par>
                                <p:cTn id="48" presetID="22" presetClass="entr" presetSubtype="2"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right)">
                                      <p:cBhvr>
                                        <p:cTn id="50" dur="500"/>
                                        <p:tgtEl>
                                          <p:spTgt spid="27"/>
                                        </p:tgtEl>
                                      </p:cBhvr>
                                    </p:animEffect>
                                  </p:childTnLst>
                                </p:cTn>
                              </p:par>
                              <p:par>
                                <p:cTn id="51" presetID="22" presetClass="entr" presetSubtype="8"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2"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right)">
                                      <p:cBhvr>
                                        <p:cTn id="56" dur="500"/>
                                        <p:tgtEl>
                                          <p:spTgt spid="29"/>
                                        </p:tgtEl>
                                      </p:cBhvr>
                                    </p:animEffect>
                                  </p:childTnLst>
                                </p:cTn>
                              </p:par>
                              <p:par>
                                <p:cTn id="57" presetID="22" presetClass="entr" presetSubtype="8"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par>
                                <p:cTn id="60" presetID="22" presetClass="entr" presetSubtype="2"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right)">
                                      <p:cBhvr>
                                        <p:cTn id="62" dur="500"/>
                                        <p:tgtEl>
                                          <p:spTgt spid="31"/>
                                        </p:tgtEl>
                                      </p:cBhvr>
                                    </p:animEffect>
                                  </p:childTnLst>
                                </p:cTn>
                              </p:par>
                              <p:par>
                                <p:cTn id="63" presetID="22" presetClass="entr" presetSubtype="8"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par>
                                <p:cTn id="66" presetID="22" presetClass="entr" presetSubtype="2" fill="hold"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right)">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38"/>
                                        </p:tgtEl>
                                      </p:cBhvr>
                                    </p:animEffect>
                                    <p:set>
                                      <p:cBhvr>
                                        <p:cTn id="73" dur="1" fill="hold">
                                          <p:stCondLst>
                                            <p:cond delay="499"/>
                                          </p:stCondLst>
                                        </p:cTn>
                                        <p:tgtEl>
                                          <p:spTgt spid="38"/>
                                        </p:tgtEl>
                                        <p:attrNameLst>
                                          <p:attrName>style.visibility</p:attrName>
                                        </p:attrNameLst>
                                      </p:cBhvr>
                                      <p:to>
                                        <p:strVal val="hidden"/>
                                      </p:to>
                                    </p:set>
                                  </p:childTnLst>
                                </p:cTn>
                              </p:par>
                              <p:par>
                                <p:cTn id="74" presetID="16" presetClass="entr" presetSubtype="37"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barn(outVertical)">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40"/>
                                        </p:tgtEl>
                                      </p:cBhvr>
                                    </p:animEffect>
                                    <p:set>
                                      <p:cBhvr>
                                        <p:cTn id="81" dur="1" fill="hold">
                                          <p:stCondLst>
                                            <p:cond delay="499"/>
                                          </p:stCondLst>
                                        </p:cTn>
                                        <p:tgtEl>
                                          <p:spTgt spid="40"/>
                                        </p:tgtEl>
                                        <p:attrNameLst>
                                          <p:attrName>style.visibility</p:attrName>
                                        </p:attrNameLst>
                                      </p:cBhvr>
                                      <p:to>
                                        <p:strVal val="hidden"/>
                                      </p:to>
                                    </p:set>
                                  </p:childTnLst>
                                </p:cTn>
                              </p:par>
                              <p:par>
                                <p:cTn id="82" presetID="16" presetClass="entr" presetSubtype="37" fill="hold" grpId="0" nodeType="with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barn(outVertical)">
                                      <p:cBhvr>
                                        <p:cTn id="84" dur="500"/>
                                        <p:tgtEl>
                                          <p:spTgt spid="3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39"/>
                                        </p:tgtEl>
                                      </p:cBhvr>
                                    </p:animEffect>
                                    <p:set>
                                      <p:cBhvr>
                                        <p:cTn id="92" dur="1" fill="hold">
                                          <p:stCondLst>
                                            <p:cond delay="499"/>
                                          </p:stCondLst>
                                        </p:cTn>
                                        <p:tgtEl>
                                          <p:spTgt spid="39"/>
                                        </p:tgtEl>
                                        <p:attrNameLst>
                                          <p:attrName>style.visibility</p:attrName>
                                        </p:attrNameLst>
                                      </p:cBhvr>
                                      <p:to>
                                        <p:strVal val="hidden"/>
                                      </p:to>
                                    </p:set>
                                  </p:childTnLst>
                                </p:cTn>
                              </p:par>
                              <p:par>
                                <p:cTn id="93" presetID="16" presetClass="entr" presetSubtype="37"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barn(outVertical)">
                                      <p:cBhvr>
                                        <p:cTn id="95" dur="500"/>
                                        <p:tgtEl>
                                          <p:spTgt spid="41"/>
                                        </p:tgtEl>
                                      </p:cBhvr>
                                    </p:animEffect>
                                  </p:childTnLst>
                                </p:cTn>
                              </p:par>
                              <p:par>
                                <p:cTn id="96" presetID="10" presetClass="exit" presetSubtype="0" fill="hold" grpId="1" nodeType="withEffect">
                                  <p:stCondLst>
                                    <p:cond delay="0"/>
                                  </p:stCondLst>
                                  <p:childTnLst>
                                    <p:animEffect transition="out" filter="fade">
                                      <p:cBhvr>
                                        <p:cTn id="97" dur="500"/>
                                        <p:tgtEl>
                                          <p:spTgt spid="36"/>
                                        </p:tgtEl>
                                      </p:cBhvr>
                                    </p:animEffect>
                                    <p:set>
                                      <p:cBhvr>
                                        <p:cTn id="98" dur="1" fill="hold">
                                          <p:stCondLst>
                                            <p:cond delay="499"/>
                                          </p:stCondLst>
                                        </p:cTn>
                                        <p:tgtEl>
                                          <p:spTgt spid="36"/>
                                        </p:tgtEl>
                                        <p:attrNameLst>
                                          <p:attrName>style.visibility</p:attrName>
                                        </p:attrNameLst>
                                      </p:cBhvr>
                                      <p:to>
                                        <p:strVal val="hidden"/>
                                      </p:to>
                                    </p:set>
                                  </p:childTnLst>
                                </p:cTn>
                              </p:par>
                              <p:par>
                                <p:cTn id="99" presetID="10" presetClass="entr" presetSubtype="0"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animEffect transition="in" filter="fade">
                                      <p:cBhvr>
                                        <p:cTn id="101" dur="500"/>
                                        <p:tgtEl>
                                          <p:spTgt spid="5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1" nodeType="clickEffect">
                                  <p:stCondLst>
                                    <p:cond delay="0"/>
                                  </p:stCondLst>
                                  <p:childTnLst>
                                    <p:animEffect transition="out" filter="fade">
                                      <p:cBhvr>
                                        <p:cTn id="105" dur="500"/>
                                        <p:tgtEl>
                                          <p:spTgt spid="41"/>
                                        </p:tgtEl>
                                      </p:cBhvr>
                                    </p:animEffect>
                                    <p:set>
                                      <p:cBhvr>
                                        <p:cTn id="106" dur="1" fill="hold">
                                          <p:stCondLst>
                                            <p:cond delay="499"/>
                                          </p:stCondLst>
                                        </p:cTn>
                                        <p:tgtEl>
                                          <p:spTgt spid="41"/>
                                        </p:tgtEl>
                                        <p:attrNameLst>
                                          <p:attrName>style.visibility</p:attrName>
                                        </p:attrNameLst>
                                      </p:cBhvr>
                                      <p:to>
                                        <p:strVal val="hidden"/>
                                      </p:to>
                                    </p:set>
                                  </p:childTnLst>
                                </p:cTn>
                              </p:par>
                              <p:par>
                                <p:cTn id="107" presetID="16" presetClass="entr" presetSubtype="37"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barn(outVertical)">
                                      <p:cBhvr>
                                        <p:cTn id="109" dur="500"/>
                                        <p:tgtEl>
                                          <p:spTgt spid="4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fade">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43"/>
                                        </p:tgtEl>
                                      </p:cBhvr>
                                    </p:animEffect>
                                    <p:set>
                                      <p:cBhvr>
                                        <p:cTn id="117" dur="1" fill="hold">
                                          <p:stCondLst>
                                            <p:cond delay="499"/>
                                          </p:stCondLst>
                                        </p:cTn>
                                        <p:tgtEl>
                                          <p:spTgt spid="43"/>
                                        </p:tgtEl>
                                        <p:attrNameLst>
                                          <p:attrName>style.visibility</p:attrName>
                                        </p:attrNameLst>
                                      </p:cBhvr>
                                      <p:to>
                                        <p:strVal val="hidden"/>
                                      </p:to>
                                    </p:set>
                                  </p:childTnLst>
                                </p:cTn>
                              </p:par>
                              <p:par>
                                <p:cTn id="118" presetID="16" presetClass="entr" presetSubtype="37" fill="hold" grpId="0"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barn(outVertical)">
                                      <p:cBhvr>
                                        <p:cTn id="120" dur="500"/>
                                        <p:tgtEl>
                                          <p:spTgt spid="46"/>
                                        </p:tgtEl>
                                      </p:cBhvr>
                                    </p:animEffect>
                                  </p:childTnLst>
                                </p:cTn>
                              </p:par>
                              <p:par>
                                <p:cTn id="121" presetID="10" presetClass="exit" presetSubtype="0" fill="hold" nodeType="withEffect">
                                  <p:stCondLst>
                                    <p:cond delay="0"/>
                                  </p:stCondLst>
                                  <p:childTnLst>
                                    <p:animEffect transition="out" filter="fade">
                                      <p:cBhvr>
                                        <p:cTn id="122" dur="500"/>
                                        <p:tgtEl>
                                          <p:spTgt spid="28"/>
                                        </p:tgtEl>
                                      </p:cBhvr>
                                    </p:animEffect>
                                    <p:set>
                                      <p:cBhvr>
                                        <p:cTn id="123" dur="1" fill="hold">
                                          <p:stCondLst>
                                            <p:cond delay="499"/>
                                          </p:stCondLst>
                                        </p:cTn>
                                        <p:tgtEl>
                                          <p:spTgt spid="28"/>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29"/>
                                        </p:tgtEl>
                                      </p:cBhvr>
                                    </p:animEffect>
                                    <p:set>
                                      <p:cBhvr>
                                        <p:cTn id="126" dur="1" fill="hold">
                                          <p:stCondLst>
                                            <p:cond delay="499"/>
                                          </p:stCondLst>
                                        </p:cTn>
                                        <p:tgtEl>
                                          <p:spTgt spid="29"/>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grpId="1" nodeType="clickEffect">
                                  <p:stCondLst>
                                    <p:cond delay="0"/>
                                  </p:stCondLst>
                                  <p:childTnLst>
                                    <p:animEffect transition="out" filter="fade">
                                      <p:cBhvr>
                                        <p:cTn id="130" dur="500"/>
                                        <p:tgtEl>
                                          <p:spTgt spid="46"/>
                                        </p:tgtEl>
                                      </p:cBhvr>
                                    </p:animEffect>
                                    <p:set>
                                      <p:cBhvr>
                                        <p:cTn id="131" dur="1" fill="hold">
                                          <p:stCondLst>
                                            <p:cond delay="499"/>
                                          </p:stCondLst>
                                        </p:cTn>
                                        <p:tgtEl>
                                          <p:spTgt spid="46"/>
                                        </p:tgtEl>
                                        <p:attrNameLst>
                                          <p:attrName>style.visibility</p:attrName>
                                        </p:attrNameLst>
                                      </p:cBhvr>
                                      <p:to>
                                        <p:strVal val="hidden"/>
                                      </p:to>
                                    </p:set>
                                  </p:childTnLst>
                                </p:cTn>
                              </p:par>
                              <p:par>
                                <p:cTn id="132" presetID="16" presetClass="entr" presetSubtype="37" fill="hold" grpId="0" nodeType="with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barn(outVertical)">
                                      <p:cBhvr>
                                        <p:cTn id="134" dur="500"/>
                                        <p:tgtEl>
                                          <p:spTgt spid="4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1" fill="hold" nodeType="clickEffect">
                                  <p:stCondLst>
                                    <p:cond delay="0"/>
                                  </p:stCondLst>
                                  <p:childTnLst>
                                    <p:set>
                                      <p:cBhvr>
                                        <p:cTn id="138" dur="1" fill="hold">
                                          <p:stCondLst>
                                            <p:cond delay="0"/>
                                          </p:stCondLst>
                                        </p:cTn>
                                        <p:tgtEl>
                                          <p:spTgt spid="34"/>
                                        </p:tgtEl>
                                        <p:attrNameLst>
                                          <p:attrName>style.visibility</p:attrName>
                                        </p:attrNameLst>
                                      </p:cBhvr>
                                      <p:to>
                                        <p:strVal val="visible"/>
                                      </p:to>
                                    </p:set>
                                    <p:animEffect transition="in" filter="wipe(up)">
                                      <p:cBhvr>
                                        <p:cTn id="139" dur="500"/>
                                        <p:tgtEl>
                                          <p:spTgt spid="34"/>
                                        </p:tgtEl>
                                      </p:cBhvr>
                                    </p:animEffect>
                                  </p:childTnLst>
                                </p:cTn>
                              </p:par>
                              <p:par>
                                <p:cTn id="140" presetID="22" presetClass="entr" presetSubtype="4" fill="hold" nodeType="withEffect">
                                  <p:stCondLst>
                                    <p:cond delay="0"/>
                                  </p:stCondLst>
                                  <p:childTnLst>
                                    <p:set>
                                      <p:cBhvr>
                                        <p:cTn id="141" dur="1" fill="hold">
                                          <p:stCondLst>
                                            <p:cond delay="0"/>
                                          </p:stCondLst>
                                        </p:cTn>
                                        <p:tgtEl>
                                          <p:spTgt spid="35"/>
                                        </p:tgtEl>
                                        <p:attrNameLst>
                                          <p:attrName>style.visibility</p:attrName>
                                        </p:attrNameLst>
                                      </p:cBhvr>
                                      <p:to>
                                        <p:strVal val="visible"/>
                                      </p:to>
                                    </p:set>
                                    <p:animEffect transition="in" filter="wipe(down)">
                                      <p:cBhvr>
                                        <p:cTn id="142" dur="500"/>
                                        <p:tgtEl>
                                          <p:spTgt spid="35"/>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nodeType="clickEffect">
                                  <p:stCondLst>
                                    <p:cond delay="0"/>
                                  </p:stCondLst>
                                  <p:childTnLst>
                                    <p:set>
                                      <p:cBhvr>
                                        <p:cTn id="146" dur="1" fill="hold">
                                          <p:stCondLst>
                                            <p:cond delay="0"/>
                                          </p:stCondLst>
                                        </p:cTn>
                                        <p:tgtEl>
                                          <p:spTgt spid="44"/>
                                        </p:tgtEl>
                                        <p:attrNameLst>
                                          <p:attrName>style.visibility</p:attrName>
                                        </p:attrNameLst>
                                      </p:cBhvr>
                                      <p:to>
                                        <p:strVal val="visible"/>
                                      </p:to>
                                    </p:set>
                                    <p:animEffect transition="in" filter="wipe(up)">
                                      <p:cBhvr>
                                        <p:cTn id="147" dur="500"/>
                                        <p:tgtEl>
                                          <p:spTgt spid="44"/>
                                        </p:tgtEl>
                                      </p:cBhvr>
                                    </p:animEffect>
                                  </p:childTnLst>
                                </p:cTn>
                              </p:par>
                              <p:par>
                                <p:cTn id="148" presetID="22" presetClass="entr" presetSubtype="4" fill="hold" nodeType="withEffect">
                                  <p:stCondLst>
                                    <p:cond delay="0"/>
                                  </p:stCondLst>
                                  <p:childTnLst>
                                    <p:set>
                                      <p:cBhvr>
                                        <p:cTn id="149" dur="1" fill="hold">
                                          <p:stCondLst>
                                            <p:cond delay="0"/>
                                          </p:stCondLst>
                                        </p:cTn>
                                        <p:tgtEl>
                                          <p:spTgt spid="45"/>
                                        </p:tgtEl>
                                        <p:attrNameLst>
                                          <p:attrName>style.visibility</p:attrName>
                                        </p:attrNameLst>
                                      </p:cBhvr>
                                      <p:to>
                                        <p:strVal val="visible"/>
                                      </p:to>
                                    </p:set>
                                    <p:animEffect transition="in" filter="wipe(down)">
                                      <p:cBhvr>
                                        <p:cTn id="150" dur="500"/>
                                        <p:tgtEl>
                                          <p:spTgt spid="45"/>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grpId="1" nodeType="clickEffect">
                                  <p:stCondLst>
                                    <p:cond delay="0"/>
                                  </p:stCondLst>
                                  <p:childTnLst>
                                    <p:animEffect transition="out" filter="fade">
                                      <p:cBhvr>
                                        <p:cTn id="154" dur="500"/>
                                        <p:tgtEl>
                                          <p:spTgt spid="47"/>
                                        </p:tgtEl>
                                      </p:cBhvr>
                                    </p:animEffect>
                                    <p:set>
                                      <p:cBhvr>
                                        <p:cTn id="155" dur="1" fill="hold">
                                          <p:stCondLst>
                                            <p:cond delay="499"/>
                                          </p:stCondLst>
                                        </p:cTn>
                                        <p:tgtEl>
                                          <p:spTgt spid="47"/>
                                        </p:tgtEl>
                                        <p:attrNameLst>
                                          <p:attrName>style.visibility</p:attrName>
                                        </p:attrNameLst>
                                      </p:cBhvr>
                                      <p:to>
                                        <p:strVal val="hidden"/>
                                      </p:to>
                                    </p:set>
                                  </p:childTnLst>
                                </p:cTn>
                              </p:par>
                              <p:par>
                                <p:cTn id="156" presetID="16" presetClass="entr" presetSubtype="37" fill="hold" grpId="0" nodeType="withEffect">
                                  <p:stCondLst>
                                    <p:cond delay="0"/>
                                  </p:stCondLst>
                                  <p:childTnLst>
                                    <p:set>
                                      <p:cBhvr>
                                        <p:cTn id="157" dur="1" fill="hold">
                                          <p:stCondLst>
                                            <p:cond delay="0"/>
                                          </p:stCondLst>
                                        </p:cTn>
                                        <p:tgtEl>
                                          <p:spTgt spid="48"/>
                                        </p:tgtEl>
                                        <p:attrNameLst>
                                          <p:attrName>style.visibility</p:attrName>
                                        </p:attrNameLst>
                                      </p:cBhvr>
                                      <p:to>
                                        <p:strVal val="visible"/>
                                      </p:to>
                                    </p:set>
                                    <p:animEffect transition="in" filter="barn(outVertical)">
                                      <p:cBhvr>
                                        <p:cTn id="158" dur="500"/>
                                        <p:tgtEl>
                                          <p:spTgt spid="48"/>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14"/>
                                        </p:tgtEl>
                                        <p:attrNameLst>
                                          <p:attrName>style.visibility</p:attrName>
                                        </p:attrNameLst>
                                      </p:cBhvr>
                                      <p:to>
                                        <p:strVal val="visible"/>
                                      </p:to>
                                    </p:set>
                                    <p:animEffect transition="in" filter="wipe(down)">
                                      <p:cBhvr>
                                        <p:cTn id="161" dur="2500"/>
                                        <p:tgtEl>
                                          <p:spTgt spid="14"/>
                                        </p:tgtEl>
                                      </p:cBhvr>
                                    </p:animEffect>
                                  </p:childTnLst>
                                </p:cTn>
                              </p:par>
                              <p:par>
                                <p:cTn id="162" presetID="22" presetClass="entr" presetSubtype="1" fill="hold" grpId="0" nodeType="withEffect">
                                  <p:stCondLst>
                                    <p:cond delay="1250"/>
                                  </p:stCondLst>
                                  <p:childTnLst>
                                    <p:set>
                                      <p:cBhvr>
                                        <p:cTn id="163" dur="1" fill="hold">
                                          <p:stCondLst>
                                            <p:cond delay="0"/>
                                          </p:stCondLst>
                                        </p:cTn>
                                        <p:tgtEl>
                                          <p:spTgt spid="17"/>
                                        </p:tgtEl>
                                        <p:attrNameLst>
                                          <p:attrName>style.visibility</p:attrName>
                                        </p:attrNameLst>
                                      </p:cBhvr>
                                      <p:to>
                                        <p:strVal val="visible"/>
                                      </p:to>
                                    </p:set>
                                    <p:animEffect transition="in" filter="wipe(up)">
                                      <p:cBhvr>
                                        <p:cTn id="164" dur="1250"/>
                                        <p:tgtEl>
                                          <p:spTgt spid="17"/>
                                        </p:tgtEl>
                                      </p:cBhvr>
                                    </p:animEffect>
                                  </p:childTnLst>
                                </p:cTn>
                              </p:par>
                              <p:par>
                                <p:cTn id="165" presetID="22" presetClass="entr" presetSubtype="1" fill="hold" grpId="0" nodeType="withEffect">
                                  <p:stCondLst>
                                    <p:cond delay="2500"/>
                                  </p:stCondLst>
                                  <p:childTnLst>
                                    <p:set>
                                      <p:cBhvr>
                                        <p:cTn id="166" dur="1" fill="hold">
                                          <p:stCondLst>
                                            <p:cond delay="0"/>
                                          </p:stCondLst>
                                        </p:cTn>
                                        <p:tgtEl>
                                          <p:spTgt spid="18"/>
                                        </p:tgtEl>
                                        <p:attrNameLst>
                                          <p:attrName>style.visibility</p:attrName>
                                        </p:attrNameLst>
                                      </p:cBhvr>
                                      <p:to>
                                        <p:strVal val="visible"/>
                                      </p:to>
                                    </p:set>
                                    <p:animEffect transition="in" filter="wipe(up)">
                                      <p:cBhvr>
                                        <p:cTn id="167" dur="1250"/>
                                        <p:tgtEl>
                                          <p:spTgt spid="18"/>
                                        </p:tgtEl>
                                      </p:cBhvr>
                                    </p:animEffect>
                                  </p:childTnLst>
                                </p:cTn>
                              </p:par>
                              <p:par>
                                <p:cTn id="168" presetID="22" presetClass="entr" presetSubtype="4" fill="hold" grpId="0" nodeType="withEffect">
                                  <p:stCondLst>
                                    <p:cond delay="2500"/>
                                  </p:stCondLst>
                                  <p:childTnLst>
                                    <p:set>
                                      <p:cBhvr>
                                        <p:cTn id="169" dur="1" fill="hold">
                                          <p:stCondLst>
                                            <p:cond delay="0"/>
                                          </p:stCondLst>
                                        </p:cTn>
                                        <p:tgtEl>
                                          <p:spTgt spid="15"/>
                                        </p:tgtEl>
                                        <p:attrNameLst>
                                          <p:attrName>style.visibility</p:attrName>
                                        </p:attrNameLst>
                                      </p:cBhvr>
                                      <p:to>
                                        <p:strVal val="visible"/>
                                      </p:to>
                                    </p:set>
                                    <p:animEffect transition="in" filter="wipe(down)">
                                      <p:cBhvr>
                                        <p:cTn id="170" dur="2500"/>
                                        <p:tgtEl>
                                          <p:spTgt spid="15"/>
                                        </p:tgtEl>
                                      </p:cBhvr>
                                    </p:animEffect>
                                  </p:childTnLst>
                                </p:cTn>
                              </p:par>
                              <p:par>
                                <p:cTn id="171" presetID="10" presetClass="exit" presetSubtype="0" fill="hold" grpId="1" nodeType="withEffect">
                                  <p:stCondLst>
                                    <p:cond delay="3750"/>
                                  </p:stCondLst>
                                  <p:childTnLst>
                                    <p:animEffect transition="out" filter="fade">
                                      <p:cBhvr>
                                        <p:cTn id="172" dur="500"/>
                                        <p:tgtEl>
                                          <p:spTgt spid="18"/>
                                        </p:tgtEl>
                                      </p:cBhvr>
                                    </p:animEffect>
                                    <p:set>
                                      <p:cBhvr>
                                        <p:cTn id="173" dur="1" fill="hold">
                                          <p:stCondLst>
                                            <p:cond delay="499"/>
                                          </p:stCondLst>
                                        </p:cTn>
                                        <p:tgtEl>
                                          <p:spTgt spid="18"/>
                                        </p:tgtEl>
                                        <p:attrNameLst>
                                          <p:attrName>style.visibility</p:attrName>
                                        </p:attrNameLst>
                                      </p:cBhvr>
                                      <p:to>
                                        <p:strVal val="hidden"/>
                                      </p:to>
                                    </p:set>
                                  </p:childTnLst>
                                </p:cTn>
                              </p:par>
                              <p:par>
                                <p:cTn id="174" presetID="10" presetClass="exit" presetSubtype="0" fill="hold" grpId="1" nodeType="withEffect">
                                  <p:stCondLst>
                                    <p:cond delay="3750"/>
                                  </p:stCondLst>
                                  <p:childTnLst>
                                    <p:animEffect transition="out" filter="fade">
                                      <p:cBhvr>
                                        <p:cTn id="175" dur="500"/>
                                        <p:tgtEl>
                                          <p:spTgt spid="17"/>
                                        </p:tgtEl>
                                      </p:cBhvr>
                                    </p:animEffect>
                                    <p:set>
                                      <p:cBhvr>
                                        <p:cTn id="176" dur="1" fill="hold">
                                          <p:stCondLst>
                                            <p:cond delay="499"/>
                                          </p:stCondLst>
                                        </p:cTn>
                                        <p:tgtEl>
                                          <p:spTgt spid="17"/>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10" presetClass="exit" presetSubtype="0" fill="hold" grpId="1" nodeType="clickEffect">
                                  <p:stCondLst>
                                    <p:cond delay="0"/>
                                  </p:stCondLst>
                                  <p:childTnLst>
                                    <p:animEffect transition="out" filter="fade">
                                      <p:cBhvr>
                                        <p:cTn id="180" dur="500"/>
                                        <p:tgtEl>
                                          <p:spTgt spid="48"/>
                                        </p:tgtEl>
                                      </p:cBhvr>
                                    </p:animEffect>
                                    <p:set>
                                      <p:cBhvr>
                                        <p:cTn id="181" dur="1" fill="hold">
                                          <p:stCondLst>
                                            <p:cond delay="499"/>
                                          </p:stCondLst>
                                        </p:cTn>
                                        <p:tgtEl>
                                          <p:spTgt spid="48"/>
                                        </p:tgtEl>
                                        <p:attrNameLst>
                                          <p:attrName>style.visibility</p:attrName>
                                        </p:attrNameLst>
                                      </p:cBhvr>
                                      <p:to>
                                        <p:strVal val="hidden"/>
                                      </p:to>
                                    </p:set>
                                  </p:childTnLst>
                                </p:cTn>
                              </p:par>
                              <p:par>
                                <p:cTn id="182" presetID="16" presetClass="entr" presetSubtype="37" fill="hold" grpId="0" nodeType="withEffect">
                                  <p:stCondLst>
                                    <p:cond delay="0"/>
                                  </p:stCondLst>
                                  <p:childTnLst>
                                    <p:set>
                                      <p:cBhvr>
                                        <p:cTn id="183" dur="1" fill="hold">
                                          <p:stCondLst>
                                            <p:cond delay="0"/>
                                          </p:stCondLst>
                                        </p:cTn>
                                        <p:tgtEl>
                                          <p:spTgt spid="49"/>
                                        </p:tgtEl>
                                        <p:attrNameLst>
                                          <p:attrName>style.visibility</p:attrName>
                                        </p:attrNameLst>
                                      </p:cBhvr>
                                      <p:to>
                                        <p:strVal val="visible"/>
                                      </p:to>
                                    </p:set>
                                    <p:animEffect transition="in" filter="barn(outVertical)">
                                      <p:cBhvr>
                                        <p:cTn id="184" dur="500"/>
                                        <p:tgtEl>
                                          <p:spTgt spid="49"/>
                                        </p:tgtEl>
                                      </p:cBhvr>
                                    </p:animEffect>
                                  </p:childTnLst>
                                </p:cTn>
                              </p:par>
                            </p:childTnLst>
                          </p:cTn>
                        </p:par>
                        <p:par>
                          <p:cTn id="185" fill="hold">
                            <p:stCondLst>
                              <p:cond delay="500"/>
                            </p:stCondLst>
                            <p:childTnLst>
                              <p:par>
                                <p:cTn id="186" presetID="23" presetClass="entr" presetSubtype="32" fill="hold" grpId="0" nodeType="afterEffect">
                                  <p:stCondLst>
                                    <p:cond delay="0"/>
                                  </p:stCondLst>
                                  <p:childTnLst>
                                    <p:set>
                                      <p:cBhvr>
                                        <p:cTn id="187" dur="1" fill="hold">
                                          <p:stCondLst>
                                            <p:cond delay="0"/>
                                          </p:stCondLst>
                                        </p:cTn>
                                        <p:tgtEl>
                                          <p:spTgt spid="58"/>
                                        </p:tgtEl>
                                        <p:attrNameLst>
                                          <p:attrName>style.visibility</p:attrName>
                                        </p:attrNameLst>
                                      </p:cBhvr>
                                      <p:to>
                                        <p:strVal val="visible"/>
                                      </p:to>
                                    </p:set>
                                    <p:anim calcmode="lin" valueType="num">
                                      <p:cBhvr>
                                        <p:cTn id="188" dur="500" fill="hold"/>
                                        <p:tgtEl>
                                          <p:spTgt spid="58"/>
                                        </p:tgtEl>
                                        <p:attrNameLst>
                                          <p:attrName>ppt_w</p:attrName>
                                        </p:attrNameLst>
                                      </p:cBhvr>
                                      <p:tavLst>
                                        <p:tav tm="0">
                                          <p:val>
                                            <p:strVal val="4*#ppt_w"/>
                                          </p:val>
                                        </p:tav>
                                        <p:tav tm="100000">
                                          <p:val>
                                            <p:strVal val="#ppt_w"/>
                                          </p:val>
                                        </p:tav>
                                      </p:tavLst>
                                    </p:anim>
                                    <p:anim calcmode="lin" valueType="num">
                                      <p:cBhvr>
                                        <p:cTn id="189" dur="500" fill="hold"/>
                                        <p:tgtEl>
                                          <p:spTgt spid="58"/>
                                        </p:tgtEl>
                                        <p:attrNameLst>
                                          <p:attrName>ppt_h</p:attrName>
                                        </p:attrNameLst>
                                      </p:cBhvr>
                                      <p:tavLst>
                                        <p:tav tm="0">
                                          <p:val>
                                            <p:strVal val="4*#ppt_h"/>
                                          </p:val>
                                        </p:tav>
                                        <p:tav tm="100000">
                                          <p:val>
                                            <p:strVal val="#ppt_h"/>
                                          </p:val>
                                        </p:tav>
                                      </p:tavLst>
                                    </p:anim>
                                  </p:childTnLst>
                                </p:cTn>
                              </p:par>
                            </p:childTnLst>
                          </p:cTn>
                        </p:par>
                      </p:childTnLst>
                    </p:cTn>
                  </p:par>
                  <p:par>
                    <p:cTn id="190" fill="hold">
                      <p:stCondLst>
                        <p:cond delay="indefinite"/>
                      </p:stCondLst>
                      <p:childTnLst>
                        <p:par>
                          <p:cTn id="191" fill="hold">
                            <p:stCondLst>
                              <p:cond delay="0"/>
                            </p:stCondLst>
                            <p:childTnLst>
                              <p:par>
                                <p:cTn id="192" presetID="10" presetClass="exit" presetSubtype="0" fill="hold" grpId="1" nodeType="clickEffect">
                                  <p:stCondLst>
                                    <p:cond delay="0"/>
                                  </p:stCondLst>
                                  <p:childTnLst>
                                    <p:animEffect transition="out" filter="fade">
                                      <p:cBhvr>
                                        <p:cTn id="193" dur="500"/>
                                        <p:tgtEl>
                                          <p:spTgt spid="49"/>
                                        </p:tgtEl>
                                      </p:cBhvr>
                                    </p:animEffect>
                                    <p:set>
                                      <p:cBhvr>
                                        <p:cTn id="194" dur="1" fill="hold">
                                          <p:stCondLst>
                                            <p:cond delay="499"/>
                                          </p:stCondLst>
                                        </p:cTn>
                                        <p:tgtEl>
                                          <p:spTgt spid="49"/>
                                        </p:tgtEl>
                                        <p:attrNameLst>
                                          <p:attrName>style.visibility</p:attrName>
                                        </p:attrNameLst>
                                      </p:cBhvr>
                                      <p:to>
                                        <p:strVal val="hidden"/>
                                      </p:to>
                                    </p:set>
                                  </p:childTnLst>
                                </p:cTn>
                              </p:par>
                              <p:par>
                                <p:cTn id="195" presetID="10" presetClass="entr" presetSubtype="0" fill="hold" grpId="0" nodeType="withEffect">
                                  <p:stCondLst>
                                    <p:cond delay="0"/>
                                  </p:stCondLst>
                                  <p:childTnLst>
                                    <p:set>
                                      <p:cBhvr>
                                        <p:cTn id="196" dur="1" fill="hold">
                                          <p:stCondLst>
                                            <p:cond delay="0"/>
                                          </p:stCondLst>
                                        </p:cTn>
                                        <p:tgtEl>
                                          <p:spTgt spid="6">
                                            <p:txEl>
                                              <p:pRg st="1" end="1"/>
                                            </p:txEl>
                                          </p:spTgt>
                                        </p:tgtEl>
                                        <p:attrNameLst>
                                          <p:attrName>style.visibility</p:attrName>
                                        </p:attrNameLst>
                                      </p:cBhvr>
                                      <p:to>
                                        <p:strVal val="visible"/>
                                      </p:to>
                                    </p:set>
                                    <p:animEffect transition="in" filter="fade">
                                      <p:cBhvr>
                                        <p:cTn id="197" dur="500"/>
                                        <p:tgtEl>
                                          <p:spTgt spid="6">
                                            <p:txEl>
                                              <p:pRg st="1" end="1"/>
                                            </p:txEl>
                                          </p:spTgt>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6">
                                            <p:txEl>
                                              <p:pRg st="2" end="2"/>
                                            </p:txEl>
                                          </p:spTgt>
                                        </p:tgtEl>
                                        <p:attrNameLst>
                                          <p:attrName>style.visibility</p:attrName>
                                        </p:attrNameLst>
                                      </p:cBhvr>
                                      <p:to>
                                        <p:strVal val="visible"/>
                                      </p:to>
                                    </p:set>
                                    <p:animEffect transition="in" filter="fade">
                                      <p:cBhvr>
                                        <p:cTn id="202" dur="500"/>
                                        <p:tgtEl>
                                          <p:spTgt spid="6">
                                            <p:txEl>
                                              <p:pRg st="2" end="2"/>
                                            </p:txEl>
                                          </p:spTgt>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6">
                                            <p:txEl>
                                              <p:pRg st="3" end="3"/>
                                            </p:txEl>
                                          </p:spTgt>
                                        </p:tgtEl>
                                        <p:attrNameLst>
                                          <p:attrName>style.visibility</p:attrName>
                                        </p:attrNameLst>
                                      </p:cBhvr>
                                      <p:to>
                                        <p:strVal val="visible"/>
                                      </p:to>
                                    </p:set>
                                    <p:animEffect transition="in" filter="fade">
                                      <p:cBhvr>
                                        <p:cTn id="207" dur="500"/>
                                        <p:tgtEl>
                                          <p:spTgt spid="6">
                                            <p:txEl>
                                              <p:pRg st="3" end="3"/>
                                            </p:txEl>
                                          </p:spTgt>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6">
                                            <p:txEl>
                                              <p:pRg st="4" end="4"/>
                                            </p:txEl>
                                          </p:spTgt>
                                        </p:tgtEl>
                                        <p:attrNameLst>
                                          <p:attrName>style.visibility</p:attrName>
                                        </p:attrNameLst>
                                      </p:cBhvr>
                                      <p:to>
                                        <p:strVal val="visible"/>
                                      </p:to>
                                    </p:set>
                                    <p:animEffect transition="in" filter="fade">
                                      <p:cBhvr>
                                        <p:cTn id="212" dur="500"/>
                                        <p:tgtEl>
                                          <p:spTgt spid="6">
                                            <p:txEl>
                                              <p:pRg st="4" end="4"/>
                                            </p:txEl>
                                          </p:spTgt>
                                        </p:tgtEl>
                                      </p:cBhvr>
                                    </p:animEffect>
                                  </p:childTnLst>
                                </p:cTn>
                              </p:par>
                              <p:par>
                                <p:cTn id="213" presetID="10" presetClass="exit" presetSubtype="0" fill="hold" grpId="1" nodeType="withEffect">
                                  <p:stCondLst>
                                    <p:cond delay="0"/>
                                  </p:stCondLst>
                                  <p:childTnLst>
                                    <p:animEffect transition="out" filter="fade">
                                      <p:cBhvr>
                                        <p:cTn id="214" dur="500"/>
                                        <p:tgtEl>
                                          <p:spTgt spid="57"/>
                                        </p:tgtEl>
                                      </p:cBhvr>
                                    </p:animEffect>
                                    <p:set>
                                      <p:cBhvr>
                                        <p:cTn id="215" dur="1" fill="hold">
                                          <p:stCondLst>
                                            <p:cond delay="499"/>
                                          </p:stCondLst>
                                        </p:cTn>
                                        <p:tgtEl>
                                          <p:spTgt spid="57"/>
                                        </p:tgtEl>
                                        <p:attrNameLst>
                                          <p:attrName>style.visibility</p:attrName>
                                        </p:attrNameLst>
                                      </p:cBhvr>
                                      <p:to>
                                        <p:strVal val="hidden"/>
                                      </p:to>
                                    </p:se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21"/>
                                        </p:tgtEl>
                                        <p:attrNameLst>
                                          <p:attrName>style.visibility</p:attrName>
                                        </p:attrNameLst>
                                      </p:cBhvr>
                                      <p:to>
                                        <p:strVal val="visible"/>
                                      </p:to>
                                    </p:set>
                                    <p:animEffect transition="in" filter="fade">
                                      <p:cBhvr>
                                        <p:cTn id="220" dur="500"/>
                                        <p:tgtEl>
                                          <p:spTgt spid="21"/>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42"/>
                                        </p:tgtEl>
                                        <p:attrNameLst>
                                          <p:attrName>style.visibility</p:attrName>
                                        </p:attrNameLst>
                                      </p:cBhvr>
                                      <p:to>
                                        <p:strVal val="visible"/>
                                      </p:to>
                                    </p:set>
                                    <p:animEffect transition="in" filter="fade">
                                      <p:cBhvr>
                                        <p:cTn id="22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P spid="36" grpId="0" animBg="1"/>
      <p:bldP spid="36" grpId="1" animBg="1"/>
      <p:bldP spid="57" grpId="0" animBg="1"/>
      <p:bldP spid="57" grpId="1" animBg="1"/>
      <p:bldP spid="7" grpId="0" animBg="1"/>
      <p:bldP spid="10" grpId="0" animBg="1"/>
      <p:bldP spid="11" grpId="0" animBg="1"/>
      <p:bldP spid="12" grpId="0" animBg="1"/>
      <p:bldP spid="21" grpId="0"/>
      <p:bldP spid="42" grpId="0"/>
      <p:bldP spid="8" grpId="0" animBg="1"/>
      <p:bldP spid="9" grpId="0" animBg="1"/>
      <p:bldP spid="14" grpId="0" animBg="1"/>
      <p:bldP spid="16" grpId="0" animBg="1"/>
      <p:bldP spid="15" grpId="0" animBg="1"/>
      <p:bldP spid="17" grpId="0" animBg="1"/>
      <p:bldP spid="17" grpId="1" animBg="1"/>
      <p:bldP spid="18" grpId="0" animBg="1"/>
      <p:bldP spid="18" grpId="1" animBg="1"/>
      <p:bldP spid="58" grpId="0"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3" grpId="0" animBg="1"/>
      <p:bldP spid="43"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a:t>
            </a:fld>
            <a:r>
              <a:rPr lang="en-US" smtClean="0"/>
              <a:t>    </a:t>
            </a:r>
            <a:endParaRPr lang="en-US" dirty="0"/>
          </a:p>
        </p:txBody>
      </p:sp>
      <p:sp>
        <p:nvSpPr>
          <p:cNvPr id="5" name="Title 4"/>
          <p:cNvSpPr>
            <a:spLocks noGrp="1"/>
          </p:cNvSpPr>
          <p:nvPr>
            <p:ph type="title"/>
          </p:nvPr>
        </p:nvSpPr>
        <p:spPr/>
        <p:txBody>
          <a:bodyPr/>
          <a:lstStyle/>
          <a:p>
            <a:r>
              <a:rPr lang="en-US" dirty="0" smtClean="0"/>
              <a:t>Your Speaker – Jeff Moden</a:t>
            </a:r>
            <a:endParaRPr lang="en-US" dirty="0"/>
          </a:p>
        </p:txBody>
      </p:sp>
      <p:sp>
        <p:nvSpPr>
          <p:cNvPr id="6" name="Content Placeholder 5"/>
          <p:cNvSpPr>
            <a:spLocks noGrp="1"/>
          </p:cNvSpPr>
          <p:nvPr>
            <p:ph sz="quarter" idx="10"/>
          </p:nvPr>
        </p:nvSpPr>
        <p:spPr/>
        <p:txBody>
          <a:bodyPr tIns="137160" bIns="0">
            <a:normAutofit fontScale="62500" lnSpcReduction="20000"/>
          </a:bodyPr>
          <a:lstStyle/>
          <a:p>
            <a:pPr>
              <a:lnSpc>
                <a:spcPct val="110000"/>
              </a:lnSpc>
              <a:spcBef>
                <a:spcPts val="100"/>
              </a:spcBef>
            </a:pPr>
            <a:r>
              <a:rPr lang="en-US" dirty="0" smtClean="0"/>
              <a:t>22 </a:t>
            </a:r>
            <a:r>
              <a:rPr lang="en-US" dirty="0"/>
              <a:t>years experience working with SQL Server</a:t>
            </a:r>
          </a:p>
          <a:p>
            <a:pPr>
              <a:lnSpc>
                <a:spcPct val="110000"/>
              </a:lnSpc>
            </a:pPr>
            <a:r>
              <a:rPr lang="en-US" dirty="0"/>
              <a:t>Started out as an “Accidental DBA”</a:t>
            </a:r>
          </a:p>
          <a:p>
            <a:pPr>
              <a:lnSpc>
                <a:spcPct val="110000"/>
              </a:lnSpc>
            </a:pPr>
            <a:r>
              <a:rPr lang="en-US" dirty="0" smtClean="0"/>
              <a:t>Mostly </a:t>
            </a:r>
            <a:r>
              <a:rPr lang="en-US" dirty="0"/>
              <a:t>Self </a:t>
            </a:r>
            <a:r>
              <a:rPr lang="en-US" dirty="0" smtClean="0"/>
              <a:t>Taught</a:t>
            </a:r>
          </a:p>
          <a:p>
            <a:pPr>
              <a:lnSpc>
                <a:spcPct val="110000"/>
              </a:lnSpc>
            </a:pPr>
            <a:r>
              <a:rPr lang="en-US" dirty="0" smtClean="0"/>
              <a:t>One </a:t>
            </a:r>
            <a:r>
              <a:rPr lang="en-US" dirty="0"/>
              <a:t>of Leading Posters on </a:t>
            </a:r>
            <a:r>
              <a:rPr lang="en-US" dirty="0" smtClean="0"/>
              <a:t>SQLServerCentral.com</a:t>
            </a:r>
            <a:endParaRPr lang="en-US" dirty="0"/>
          </a:p>
          <a:p>
            <a:pPr lvl="1">
              <a:lnSpc>
                <a:spcPct val="110000"/>
              </a:lnSpc>
            </a:pPr>
            <a:r>
              <a:rPr lang="en-US" dirty="0"/>
              <a:t>Member since 2003</a:t>
            </a:r>
          </a:p>
          <a:p>
            <a:pPr lvl="1">
              <a:lnSpc>
                <a:spcPct val="110000"/>
              </a:lnSpc>
            </a:pPr>
            <a:r>
              <a:rPr lang="en-US" dirty="0" smtClean="0"/>
              <a:t>More </a:t>
            </a:r>
            <a:r>
              <a:rPr lang="en-US" dirty="0"/>
              <a:t>than </a:t>
            </a:r>
            <a:r>
              <a:rPr lang="en-US" dirty="0" smtClean="0"/>
              <a:t>47,000 </a:t>
            </a:r>
            <a:r>
              <a:rPr lang="en-US" dirty="0"/>
              <a:t>posts (heh… some are even useful)</a:t>
            </a:r>
          </a:p>
          <a:p>
            <a:pPr lvl="1">
              <a:lnSpc>
                <a:spcPct val="110000"/>
              </a:lnSpc>
            </a:pPr>
            <a:r>
              <a:rPr lang="en-US" dirty="0"/>
              <a:t>33 articles on the “Black Arts” of </a:t>
            </a:r>
            <a:r>
              <a:rPr lang="en-US" dirty="0" smtClean="0"/>
              <a:t>T-SQL</a:t>
            </a:r>
          </a:p>
          <a:p>
            <a:pPr lvl="1">
              <a:lnSpc>
                <a:spcPct val="110000"/>
              </a:lnSpc>
            </a:pPr>
            <a:r>
              <a:rPr lang="en-US" dirty="0" smtClean="0"/>
              <a:t>Coined the term "RBAR" (Row By Agonizing Row)</a:t>
            </a:r>
          </a:p>
          <a:p>
            <a:pPr lvl="1">
              <a:lnSpc>
                <a:spcPct val="110000"/>
              </a:lnSpc>
            </a:pPr>
            <a:r>
              <a:rPr lang="en-US" dirty="0" smtClean="0"/>
              <a:t>Helped make the "Tally Table" a household name</a:t>
            </a:r>
            <a:endParaRPr lang="en-US" sz="2000" dirty="0"/>
          </a:p>
          <a:p>
            <a:pPr>
              <a:lnSpc>
                <a:spcPct val="110000"/>
              </a:lnSpc>
            </a:pPr>
            <a:r>
              <a:rPr lang="en-US" dirty="0"/>
              <a:t>9 Year SQL Server MVP Veteran</a:t>
            </a:r>
          </a:p>
          <a:p>
            <a:pPr>
              <a:lnSpc>
                <a:spcPct val="110000"/>
              </a:lnSpc>
            </a:pPr>
            <a:r>
              <a:rPr lang="en-US" dirty="0"/>
              <a:t>Winner of the </a:t>
            </a:r>
            <a:r>
              <a:rPr lang="en-US" dirty="0" smtClean="0"/>
              <a:t>Red Gate “Exceptional DBA” award </a:t>
            </a:r>
            <a:r>
              <a:rPr lang="en-US" dirty="0"/>
              <a:t>for </a:t>
            </a:r>
            <a:r>
              <a:rPr lang="en-US" dirty="0" smtClean="0"/>
              <a:t>2011</a:t>
            </a:r>
          </a:p>
          <a:p>
            <a:pPr>
              <a:lnSpc>
                <a:spcPct val="110000"/>
              </a:lnSpc>
            </a:pPr>
            <a:r>
              <a:rPr lang="en-US" dirty="0" smtClean="0"/>
              <a:t>Frequent speaker at PASS Chapters and SQL Saturdays.</a:t>
            </a:r>
            <a:endParaRPr lang="en-US" dirty="0"/>
          </a:p>
          <a:p>
            <a:pPr>
              <a:lnSpc>
                <a:spcPct val="110000"/>
              </a:lnSpc>
            </a:pPr>
            <a:r>
              <a:rPr lang="en-US" dirty="0"/>
              <a:t>Lead Application </a:t>
            </a:r>
            <a:r>
              <a:rPr lang="en-US" dirty="0" smtClean="0"/>
              <a:t>and part-time systems DBA</a:t>
            </a:r>
            <a:r>
              <a:rPr lang="en-US" dirty="0"/>
              <a:t>, Data Architect, and SQL Mentor for Proctor Financial, Inc.</a:t>
            </a:r>
          </a:p>
          <a:p>
            <a:pPr>
              <a:lnSpc>
                <a:spcPct val="110000"/>
              </a:lnSpc>
            </a:pPr>
            <a:r>
              <a:rPr lang="en-US" dirty="0"/>
              <a:t>SQL Server is both my profession and my </a:t>
            </a:r>
            <a:r>
              <a:rPr lang="en-US" dirty="0" smtClean="0"/>
              <a:t>hobby</a:t>
            </a:r>
          </a:p>
          <a:p>
            <a:pPr marL="0" indent="0">
              <a:lnSpc>
                <a:spcPct val="110000"/>
              </a:lnSpc>
              <a:buNone/>
            </a:pPr>
            <a:r>
              <a:rPr lang="en-US" dirty="0" smtClean="0"/>
              <a:t>   (</a:t>
            </a:r>
            <a:r>
              <a:rPr lang="en-US" dirty="0"/>
              <a:t>Yeah, I know… I need to get a life </a:t>
            </a:r>
            <a:r>
              <a:rPr lang="en-US" dirty="0" smtClean="0"/>
              <a:t>;-)</a:t>
            </a:r>
            <a:endParaRPr lang="en-US" dirty="0"/>
          </a:p>
        </p:txBody>
      </p:sp>
      <p:pic>
        <p:nvPicPr>
          <p:cNvPr id="1026" name="Picture 2" descr="C:\Users\Jeff\AppData\Local\Microsoft\Windows\Temporary Internet Files\Content.IE5\4P4A68DA\smil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515" y="4834596"/>
            <a:ext cx="1509260" cy="1474763"/>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Connector 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03776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3" end="13"/>
                                            </p:txEl>
                                          </p:spTgt>
                                        </p:tgtEl>
                                        <p:attrNameLst>
                                          <p:attrName>style.visibility</p:attrName>
                                        </p:attrNameLst>
                                      </p:cBhvr>
                                      <p:to>
                                        <p:strVal val="visible"/>
                                      </p:to>
                                    </p:set>
                                    <p:animEffect transition="in" filter="fade">
                                      <p:cBhvr>
                                        <p:cTn id="7" dur="500"/>
                                        <p:tgtEl>
                                          <p:spTgt spid="6">
                                            <p:txEl>
                                              <p:pRg st="13" end="1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lt">
                                    <p:tmPct val="0"/>
                                  </p:iterate>
                                  <p:childTnLst>
                                    <p:set>
                                      <p:cBhvr>
                                        <p:cTn id="11" dur="1" fill="hold">
                                          <p:stCondLst>
                                            <p:cond delay="0"/>
                                          </p:stCondLst>
                                        </p:cTn>
                                        <p:tgtEl>
                                          <p:spTgt spid="6">
                                            <p:txEl>
                                              <p:pRg st="14" end="14"/>
                                            </p:txEl>
                                          </p:spTgt>
                                        </p:tgtEl>
                                        <p:attrNameLst>
                                          <p:attrName>style.visibility</p:attrName>
                                        </p:attrNameLst>
                                      </p:cBhvr>
                                      <p:to>
                                        <p:strVal val="visible"/>
                                      </p:to>
                                    </p:set>
                                    <p:animEffect transition="in" filter="fade">
                                      <p:cBhvr>
                                        <p:cTn id="12" dur="500"/>
                                        <p:tgtEl>
                                          <p:spTgt spid="6">
                                            <p:txEl>
                                              <p:pRg st="14" end="14"/>
                                            </p:txEl>
                                          </p:spTgt>
                                        </p:tgtEl>
                                      </p:cBhvr>
                                    </p:animEffect>
                                  </p:childTnLst>
                                </p:cTn>
                              </p:par>
                            </p:childTnLst>
                          </p:cTn>
                        </p:par>
                        <p:par>
                          <p:cTn id="13" fill="hold">
                            <p:stCondLst>
                              <p:cond delay="500"/>
                            </p:stCondLst>
                            <p:childTnLst>
                              <p:par>
                                <p:cTn id="14" presetID="34" presetClass="emph" presetSubtype="0" fill="hold" nodeType="afterEffect">
                                  <p:stCondLst>
                                    <p:cond delay="250"/>
                                  </p:stCondLst>
                                  <p:iterate type="lt">
                                    <p:tmPct val="10000"/>
                                  </p:iterate>
                                  <p:childTnLst>
                                    <p:animMotion origin="layout" path="M 0.0 0.0 L 0.0 -0.07213" pathEditMode="relative" ptsTypes="">
                                      <p:cBhvr>
                                        <p:cTn id="15" dur="250" accel="50000" decel="50000" autoRev="1" fill="hold">
                                          <p:stCondLst>
                                            <p:cond delay="0"/>
                                          </p:stCondLst>
                                        </p:cTn>
                                        <p:tgtEl>
                                          <p:spTgt spid="6">
                                            <p:txEl>
                                              <p:pRg st="14" end="14"/>
                                            </p:txEl>
                                          </p:spTgt>
                                        </p:tgtEl>
                                        <p:attrNameLst>
                                          <p:attrName>ppt_x</p:attrName>
                                          <p:attrName>ppt_y</p:attrName>
                                        </p:attrNameLst>
                                      </p:cBhvr>
                                    </p:animMotion>
                                    <p:animRot by="1500000">
                                      <p:cBhvr>
                                        <p:cTn id="16" dur="125" fill="hold">
                                          <p:stCondLst>
                                            <p:cond delay="0"/>
                                          </p:stCondLst>
                                        </p:cTn>
                                        <p:tgtEl>
                                          <p:spTgt spid="6">
                                            <p:txEl>
                                              <p:pRg st="14" end="14"/>
                                            </p:txEl>
                                          </p:spTgt>
                                        </p:tgtEl>
                                        <p:attrNameLst>
                                          <p:attrName>r</p:attrName>
                                        </p:attrNameLst>
                                      </p:cBhvr>
                                    </p:animRot>
                                    <p:animRot by="-1500000">
                                      <p:cBhvr>
                                        <p:cTn id="17" dur="125" fill="hold">
                                          <p:stCondLst>
                                            <p:cond delay="125"/>
                                          </p:stCondLst>
                                        </p:cTn>
                                        <p:tgtEl>
                                          <p:spTgt spid="6">
                                            <p:txEl>
                                              <p:pRg st="14" end="14"/>
                                            </p:txEl>
                                          </p:spTgt>
                                        </p:tgtEl>
                                        <p:attrNameLst>
                                          <p:attrName>r</p:attrName>
                                        </p:attrNameLst>
                                      </p:cBhvr>
                                    </p:animRot>
                                    <p:animRot by="-1500000">
                                      <p:cBhvr>
                                        <p:cTn id="18" dur="125" fill="hold">
                                          <p:stCondLst>
                                            <p:cond delay="250"/>
                                          </p:stCondLst>
                                        </p:cTn>
                                        <p:tgtEl>
                                          <p:spTgt spid="6">
                                            <p:txEl>
                                              <p:pRg st="14" end="14"/>
                                            </p:txEl>
                                          </p:spTgt>
                                        </p:tgtEl>
                                        <p:attrNameLst>
                                          <p:attrName>r</p:attrName>
                                        </p:attrNameLst>
                                      </p:cBhvr>
                                    </p:animRot>
                                    <p:animRot by="1500000">
                                      <p:cBhvr>
                                        <p:cTn id="19" dur="125" fill="hold">
                                          <p:stCondLst>
                                            <p:cond delay="375"/>
                                          </p:stCondLst>
                                        </p:cTn>
                                        <p:tgtEl>
                                          <p:spTgt spid="6">
                                            <p:txEl>
                                              <p:pRg st="14" end="14"/>
                                            </p:txEl>
                                          </p:spTgt>
                                        </p:tgtEl>
                                        <p:attrNameLst>
                                          <p:attrName>r</p:attrName>
                                        </p:attrNameLst>
                                      </p:cBhvr>
                                    </p:animRot>
                                  </p:childTnLst>
                                </p:cTn>
                              </p:par>
                              <p:par>
                                <p:cTn id="20" presetID="2" presetClass="entr" presetSubtype="8"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additive="base">
                                        <p:cTn id="22" dur="2000" fill="hold"/>
                                        <p:tgtEl>
                                          <p:spTgt spid="1026"/>
                                        </p:tgtEl>
                                        <p:attrNameLst>
                                          <p:attrName>ppt_x</p:attrName>
                                        </p:attrNameLst>
                                      </p:cBhvr>
                                      <p:tavLst>
                                        <p:tav tm="0">
                                          <p:val>
                                            <p:strVal val="0-#ppt_w/2"/>
                                          </p:val>
                                        </p:tav>
                                        <p:tav tm="100000">
                                          <p:val>
                                            <p:strVal val="#ppt_x"/>
                                          </p:val>
                                        </p:tav>
                                      </p:tavLst>
                                    </p:anim>
                                    <p:anim calcmode="lin" valueType="num">
                                      <p:cBhvr additive="base">
                                        <p:cTn id="23" dur="20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fontScale="85000" lnSpcReduction="10000"/>
          </a:bodyPr>
          <a:lstStyle/>
          <a:p>
            <a:r>
              <a:rPr lang="en-US" dirty="0" smtClean="0"/>
              <a:t>Everyone usually agrees… </a:t>
            </a:r>
          </a:p>
          <a:p>
            <a:r>
              <a:rPr lang="en-US" dirty="0" smtClean="0"/>
              <a:t>Random GUIDs are the "Worst".</a:t>
            </a:r>
          </a:p>
          <a:p>
            <a:r>
              <a:rPr lang="en-US" dirty="0" smtClean="0"/>
              <a:t>Other index types covered in 2nd session.</a:t>
            </a:r>
          </a:p>
        </p:txBody>
      </p:sp>
      <p:sp>
        <p:nvSpPr>
          <p:cNvPr id="3" name="Title 2"/>
          <p:cNvSpPr>
            <a:spLocks noGrp="1"/>
          </p:cNvSpPr>
          <p:nvPr>
            <p:ph type="ctrTitle"/>
          </p:nvPr>
        </p:nvSpPr>
        <p:spPr/>
        <p:txBody>
          <a:bodyPr/>
          <a:lstStyle/>
          <a:p>
            <a:r>
              <a:rPr lang="en-US" dirty="0" smtClean="0"/>
              <a:t>Test Data for the "Worst" Data-Type for Index Keys</a:t>
            </a:r>
            <a:endParaRPr lang="en-US" dirty="0"/>
          </a:p>
        </p:txBody>
      </p:sp>
    </p:spTree>
    <p:extLst>
      <p:ext uri="{BB962C8B-B14F-4D97-AF65-F5344CB8AC3E}">
        <p14:creationId xmlns:p14="http://schemas.microsoft.com/office/powerpoint/2010/main" val="381779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31</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Test Tables</a:t>
            </a:r>
            <a:br>
              <a:rPr lang="en-US" dirty="0" smtClean="0"/>
            </a:br>
            <a:r>
              <a:rPr lang="en-US" sz="2000" dirty="0"/>
              <a:t>(010 Create </a:t>
            </a:r>
            <a:r>
              <a:rPr lang="en-US" sz="2000" dirty="0" err="1"/>
              <a:t>FragTest</a:t>
            </a:r>
            <a:r>
              <a:rPr lang="en-US" sz="2000" dirty="0"/>
              <a:t> DB and Source </a:t>
            </a:r>
            <a:r>
              <a:rPr lang="en-US" sz="2000" dirty="0" err="1" smtClean="0"/>
              <a:t>Tables.sql</a:t>
            </a:r>
            <a:r>
              <a:rPr lang="en-US" sz="2000" dirty="0" smtClean="0"/>
              <a:t>)</a:t>
            </a:r>
            <a:endParaRPr lang="en-US" sz="2000" dirty="0"/>
          </a:p>
        </p:txBody>
      </p:sp>
      <p:sp>
        <p:nvSpPr>
          <p:cNvPr id="6" name="Content Placeholder 5"/>
          <p:cNvSpPr>
            <a:spLocks noGrp="1"/>
          </p:cNvSpPr>
          <p:nvPr>
            <p:ph sz="quarter" idx="10"/>
          </p:nvPr>
        </p:nvSpPr>
        <p:spPr/>
        <p:txBody>
          <a:bodyPr/>
          <a:lstStyle/>
          <a:p>
            <a:r>
              <a:rPr lang="en-US" dirty="0" smtClean="0"/>
              <a:t>3.65 Million GUID rows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6" y="2102301"/>
            <a:ext cx="4992244" cy="2803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a:stCxn id="14" idx="1"/>
          </p:cNvCxnSpPr>
          <p:nvPr/>
        </p:nvCxnSpPr>
        <p:spPr>
          <a:xfrm flipH="1" flipV="1">
            <a:off x="4165603" y="3914112"/>
            <a:ext cx="1673712" cy="105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6" idx="1"/>
          </p:cNvCxnSpPr>
          <p:nvPr/>
        </p:nvCxnSpPr>
        <p:spPr>
          <a:xfrm flipH="1">
            <a:off x="4963886" y="4284500"/>
            <a:ext cx="875429"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17" idx="1"/>
          </p:cNvCxnSpPr>
          <p:nvPr/>
        </p:nvCxnSpPr>
        <p:spPr>
          <a:xfrm flipH="1">
            <a:off x="4315315" y="4661872"/>
            <a:ext cx="1524000"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839315" y="3730502"/>
            <a:ext cx="3098800" cy="369332"/>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Random GUIDs</a:t>
            </a:r>
          </a:p>
        </p:txBody>
      </p:sp>
      <p:sp>
        <p:nvSpPr>
          <p:cNvPr id="16" name="TextBox 15"/>
          <p:cNvSpPr txBox="1"/>
          <p:nvPr/>
        </p:nvSpPr>
        <p:spPr>
          <a:xfrm>
            <a:off x="5839315" y="4099834"/>
            <a:ext cx="3098800" cy="369332"/>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Same GUIDs Sorted</a:t>
            </a:r>
          </a:p>
        </p:txBody>
      </p:sp>
      <p:sp>
        <p:nvSpPr>
          <p:cNvPr id="17" name="TextBox 16"/>
          <p:cNvSpPr txBox="1"/>
          <p:nvPr/>
        </p:nvSpPr>
        <p:spPr>
          <a:xfrm>
            <a:off x="5839315" y="4477206"/>
            <a:ext cx="3098800" cy="369332"/>
          </a:xfrm>
          <a:prstGeom prst="rect">
            <a:avLst/>
          </a:prstGeom>
          <a:solidFill>
            <a:schemeClr val="bg1"/>
          </a:solidFill>
          <a:ln w="38100">
            <a:solidFill>
              <a:srgbClr val="FF0000"/>
            </a:solidFill>
          </a:ln>
        </p:spPr>
        <p:txBody>
          <a:bodyPr wrap="square" lIns="45720" rIns="45720" rtlCol="0">
            <a:spAutoFit/>
          </a:bodyPr>
          <a:lstStyle/>
          <a:p>
            <a:pPr algn="ctr"/>
            <a:r>
              <a:rPr lang="en-US" dirty="0" smtClean="0">
                <a:latin typeface="Arial Black" panose="020B0A04020102020204" pitchFamily="34" charset="0"/>
              </a:rPr>
              <a:t>Results</a:t>
            </a:r>
          </a:p>
        </p:txBody>
      </p:sp>
    </p:spTree>
    <p:extLst>
      <p:ext uri="{BB962C8B-B14F-4D97-AF65-F5344CB8AC3E}">
        <p14:creationId xmlns:p14="http://schemas.microsoft.com/office/powerpoint/2010/main" val="317842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par>
                                <p:cTn id="8" presetID="22" presetClass="entr" presetSubtype="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outVertical)">
                                      <p:cBhvr>
                                        <p:cTn id="15" dur="500"/>
                                        <p:tgtEl>
                                          <p:spTgt spid="16"/>
                                        </p:tgtEl>
                                      </p:cBhvr>
                                    </p:animEffect>
                                  </p:childTnLst>
                                </p:cTn>
                              </p:par>
                              <p:par>
                                <p:cTn id="16" presetID="22" presetClass="entr" presetSubtype="2"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outVertical)">
                                      <p:cBhvr>
                                        <p:cTn id="23" dur="500"/>
                                        <p:tgtEl>
                                          <p:spTgt spid="17"/>
                                        </p:tgtEl>
                                      </p:cBhvr>
                                    </p:animEffect>
                                  </p:childTnLst>
                                </p:cTn>
                              </p:par>
                              <p:par>
                                <p:cTn id="24" presetID="22" presetClass="entr" presetSubtype="2"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1142799"/>
            <a:ext cx="9144000" cy="5166360"/>
          </a:xfrm>
          <a:prstGeom prst="rect">
            <a:avLst/>
          </a:prstGeom>
          <a:solidFill>
            <a:schemeClr val="bg1"/>
          </a:solidFill>
          <a:ln w="31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25" name="Straight Connector 124"/>
          <p:cNvCxnSpPr>
            <a:stCxn id="120" idx="2"/>
            <a:endCxn id="118" idx="0"/>
          </p:cNvCxnSpPr>
          <p:nvPr/>
        </p:nvCxnSpPr>
        <p:spPr>
          <a:xfrm flipH="1">
            <a:off x="1724139" y="4676487"/>
            <a:ext cx="29029" cy="976080"/>
          </a:xfrm>
          <a:prstGeom prst="line">
            <a:avLst/>
          </a:prstGeom>
          <a:ln w="38100">
            <a:solidFill>
              <a:schemeClr val="tx1"/>
            </a:solidFill>
            <a:tailEnd type="none" w="lg"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22" idx="2"/>
            <a:endCxn id="21" idx="0"/>
          </p:cNvCxnSpPr>
          <p:nvPr/>
        </p:nvCxnSpPr>
        <p:spPr>
          <a:xfrm>
            <a:off x="1724139" y="1777252"/>
            <a:ext cx="0" cy="754737"/>
          </a:xfrm>
          <a:prstGeom prst="line">
            <a:avLst/>
          </a:prstGeom>
          <a:ln w="38100">
            <a:solidFill>
              <a:schemeClr val="tx1"/>
            </a:solidFill>
            <a:tailEnd type="none" w="lg"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endCxn id="43" idx="0"/>
          </p:cNvCxnSpPr>
          <p:nvPr/>
        </p:nvCxnSpPr>
        <p:spPr>
          <a:xfrm>
            <a:off x="7502075" y="2990921"/>
            <a:ext cx="0" cy="1567106"/>
          </a:xfrm>
          <a:prstGeom prst="line">
            <a:avLst/>
          </a:prstGeom>
          <a:ln w="38100">
            <a:solidFill>
              <a:schemeClr val="tx1"/>
            </a:solidFill>
            <a:tailEnd type="none" w="lg"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endCxn id="9" idx="0"/>
          </p:cNvCxnSpPr>
          <p:nvPr/>
        </p:nvCxnSpPr>
        <p:spPr>
          <a:xfrm>
            <a:off x="4666339" y="2978854"/>
            <a:ext cx="0" cy="2447475"/>
          </a:xfrm>
          <a:prstGeom prst="line">
            <a:avLst/>
          </a:prstGeom>
          <a:ln w="38100">
            <a:solidFill>
              <a:schemeClr val="tx1"/>
            </a:solidFill>
            <a:tailEnd type="none" w="lg" len="med"/>
          </a:ln>
          <a:effectLst/>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32</a:t>
            </a:fld>
            <a:r>
              <a:rPr lang="en-US" smtClean="0"/>
              <a:t>    </a:t>
            </a:r>
            <a:endParaRPr lang="en-US" dirty="0"/>
          </a:p>
        </p:txBody>
      </p:sp>
      <p:sp>
        <p:nvSpPr>
          <p:cNvPr id="5" name="Title 4"/>
          <p:cNvSpPr>
            <a:spLocks noGrp="1"/>
          </p:cNvSpPr>
          <p:nvPr>
            <p:ph type="title"/>
          </p:nvPr>
        </p:nvSpPr>
        <p:spPr/>
        <p:txBody>
          <a:bodyPr>
            <a:normAutofit fontScale="90000"/>
          </a:bodyPr>
          <a:lstStyle/>
          <a:p>
            <a:r>
              <a:rPr lang="en-US" dirty="0"/>
              <a:t>Stored Procedure</a:t>
            </a:r>
            <a:br>
              <a:rPr lang="en-US" dirty="0"/>
            </a:br>
            <a:r>
              <a:rPr lang="en-US" sz="2200" dirty="0"/>
              <a:t>(030 Create </a:t>
            </a:r>
            <a:r>
              <a:rPr lang="en-US" sz="2200" dirty="0" err="1"/>
              <a:t>PopulateGuidTestAdaptive</a:t>
            </a:r>
            <a:r>
              <a:rPr lang="en-US" sz="2200" dirty="0"/>
              <a:t> </a:t>
            </a:r>
            <a:r>
              <a:rPr lang="en-US" sz="2200" dirty="0" err="1"/>
              <a:t>Procedure.sql</a:t>
            </a:r>
            <a:r>
              <a:rPr lang="en-US" sz="2200" dirty="0" smtClean="0"/>
              <a:t>)</a:t>
            </a:r>
            <a:endParaRPr lang="en-US" sz="2200" dirty="0"/>
          </a:p>
        </p:txBody>
      </p:sp>
      <p:sp>
        <p:nvSpPr>
          <p:cNvPr id="7" name="Rectangle 6"/>
          <p:cNvSpPr/>
          <p:nvPr/>
        </p:nvSpPr>
        <p:spPr>
          <a:xfrm>
            <a:off x="3878939" y="3127054"/>
            <a:ext cx="1600200" cy="457200"/>
          </a:xfrm>
          <a:prstGeom prst="rect">
            <a:avLst/>
          </a:prstGeom>
          <a:solidFill>
            <a:srgbClr val="66CC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Insert 1,000 rows for hour</a:t>
            </a:r>
            <a:endParaRPr lang="en-US" sz="1600" b="1" dirty="0">
              <a:solidFill>
                <a:schemeClr val="tx1"/>
              </a:solidFill>
            </a:endParaRPr>
          </a:p>
        </p:txBody>
      </p:sp>
      <p:sp>
        <p:nvSpPr>
          <p:cNvPr id="8" name="Rectangle 7"/>
          <p:cNvSpPr/>
          <p:nvPr/>
        </p:nvSpPr>
        <p:spPr>
          <a:xfrm>
            <a:off x="3878939" y="3696361"/>
            <a:ext cx="1600200" cy="457200"/>
          </a:xfrm>
          <a:prstGeom prst="rect">
            <a:avLst/>
          </a:prstGeom>
          <a:solidFill>
            <a:srgbClr val="66CCFF"/>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Record Insert Duration</a:t>
            </a:r>
            <a:endParaRPr lang="en-US" sz="1600" b="1" dirty="0">
              <a:solidFill>
                <a:schemeClr val="tx1"/>
              </a:solidFill>
            </a:endParaRPr>
          </a:p>
        </p:txBody>
      </p:sp>
      <p:sp>
        <p:nvSpPr>
          <p:cNvPr id="9" name="Flowchart: Decision 8"/>
          <p:cNvSpPr/>
          <p:nvPr/>
        </p:nvSpPr>
        <p:spPr>
          <a:xfrm>
            <a:off x="3866239" y="5426329"/>
            <a:ext cx="1600200" cy="685800"/>
          </a:xfrm>
          <a:prstGeom prst="flowChartDecision">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b="1" dirty="0" smtClean="0">
                <a:solidFill>
                  <a:schemeClr val="tx1"/>
                </a:solidFill>
              </a:rPr>
              <a:t>Hours Done?</a:t>
            </a:r>
          </a:p>
        </p:txBody>
      </p:sp>
      <p:sp>
        <p:nvSpPr>
          <p:cNvPr id="10" name="Rectangle 9"/>
          <p:cNvSpPr/>
          <p:nvPr/>
        </p:nvSpPr>
        <p:spPr>
          <a:xfrm>
            <a:off x="6701975" y="2521654"/>
            <a:ext cx="1600200" cy="457200"/>
          </a:xfrm>
          <a:prstGeom prst="rect">
            <a:avLst/>
          </a:prstGeom>
          <a:solidFill>
            <a:srgbClr val="FFFF0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Measure</a:t>
            </a:r>
          </a:p>
          <a:p>
            <a:pPr algn="ctr"/>
            <a:r>
              <a:rPr lang="en-US" sz="1600" b="1" dirty="0" smtClean="0">
                <a:solidFill>
                  <a:schemeClr val="tx1"/>
                </a:solidFill>
              </a:rPr>
              <a:t>Fragmentation</a:t>
            </a:r>
            <a:endParaRPr lang="en-US" sz="1600" b="1" dirty="0">
              <a:solidFill>
                <a:schemeClr val="tx1"/>
              </a:solidFill>
            </a:endParaRPr>
          </a:p>
        </p:txBody>
      </p:sp>
      <p:sp>
        <p:nvSpPr>
          <p:cNvPr id="11" name="Flowchart: Decision 10"/>
          <p:cNvSpPr/>
          <p:nvPr/>
        </p:nvSpPr>
        <p:spPr>
          <a:xfrm>
            <a:off x="6701975" y="3124747"/>
            <a:ext cx="1600200" cy="685800"/>
          </a:xfrm>
          <a:prstGeom prst="flowChartDecision">
            <a:avLst/>
          </a:prstGeom>
          <a:solidFill>
            <a:srgbClr val="FFFF0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b="1" dirty="0" smtClean="0">
                <a:solidFill>
                  <a:schemeClr val="tx1"/>
                </a:solidFill>
              </a:rPr>
              <a:t>Defrag?</a:t>
            </a:r>
          </a:p>
        </p:txBody>
      </p:sp>
      <p:sp>
        <p:nvSpPr>
          <p:cNvPr id="12" name="Rectangle 11"/>
          <p:cNvSpPr/>
          <p:nvPr/>
        </p:nvSpPr>
        <p:spPr>
          <a:xfrm>
            <a:off x="6701975" y="3955687"/>
            <a:ext cx="1600200" cy="457200"/>
          </a:xfrm>
          <a:prstGeom prst="rect">
            <a:avLst/>
          </a:prstGeom>
          <a:solidFill>
            <a:srgbClr val="FFFF0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Defrag</a:t>
            </a:r>
          </a:p>
          <a:p>
            <a:pPr algn="ctr"/>
            <a:r>
              <a:rPr lang="en-US" sz="1600" b="1" dirty="0" smtClean="0">
                <a:solidFill>
                  <a:schemeClr val="tx1"/>
                </a:solidFill>
              </a:rPr>
              <a:t>the Index</a:t>
            </a:r>
            <a:endParaRPr lang="en-US" sz="1600" b="1" dirty="0">
              <a:solidFill>
                <a:schemeClr val="tx1"/>
              </a:solidFill>
            </a:endParaRPr>
          </a:p>
        </p:txBody>
      </p:sp>
      <p:sp>
        <p:nvSpPr>
          <p:cNvPr id="16" name="Hexagon 15"/>
          <p:cNvSpPr/>
          <p:nvPr/>
        </p:nvSpPr>
        <p:spPr>
          <a:xfrm>
            <a:off x="3706219" y="2524714"/>
            <a:ext cx="1920240" cy="457200"/>
          </a:xfrm>
          <a:prstGeom prst="hexagon">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b="1" dirty="0" smtClean="0">
                <a:solidFill>
                  <a:schemeClr val="tx1"/>
                </a:solidFill>
              </a:rPr>
              <a:t>Hour Counter </a:t>
            </a:r>
          </a:p>
          <a:p>
            <a:pPr algn="ctr"/>
            <a:r>
              <a:rPr lang="en-US" sz="1600" b="1" dirty="0" smtClean="0">
                <a:solidFill>
                  <a:schemeClr val="tx1"/>
                </a:solidFill>
              </a:rPr>
              <a:t>1 to 10</a:t>
            </a:r>
          </a:p>
        </p:txBody>
      </p:sp>
      <p:sp>
        <p:nvSpPr>
          <p:cNvPr id="17" name="Rectangle 16"/>
          <p:cNvSpPr/>
          <p:nvPr/>
        </p:nvSpPr>
        <p:spPr>
          <a:xfrm>
            <a:off x="3878939" y="4852872"/>
            <a:ext cx="1600200" cy="457200"/>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Bump the Hour Counter</a:t>
            </a:r>
            <a:endParaRPr lang="en-US" sz="1600" b="1" dirty="0">
              <a:solidFill>
                <a:schemeClr val="tx1"/>
              </a:solidFill>
            </a:endParaRPr>
          </a:p>
        </p:txBody>
      </p:sp>
      <p:cxnSp>
        <p:nvCxnSpPr>
          <p:cNvPr id="15" name="Elbow Connector 14"/>
          <p:cNvCxnSpPr>
            <a:stCxn id="9" idx="3"/>
            <a:endCxn id="10" idx="1"/>
          </p:cNvCxnSpPr>
          <p:nvPr/>
        </p:nvCxnSpPr>
        <p:spPr>
          <a:xfrm flipV="1">
            <a:off x="5466439" y="2750254"/>
            <a:ext cx="1235536" cy="3018975"/>
          </a:xfrm>
          <a:prstGeom prst="bentConnector3">
            <a:avLst>
              <a:gd name="adj1" fmla="val 71145"/>
            </a:avLst>
          </a:prstGeom>
          <a:ln w="381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95643" y="5443439"/>
            <a:ext cx="420914" cy="369332"/>
          </a:xfrm>
          <a:prstGeom prst="rect">
            <a:avLst/>
          </a:prstGeom>
          <a:noFill/>
        </p:spPr>
        <p:txBody>
          <a:bodyPr wrap="square" rtlCol="0">
            <a:spAutoFit/>
          </a:bodyPr>
          <a:lstStyle/>
          <a:p>
            <a:pPr algn="ctr"/>
            <a:r>
              <a:rPr lang="en-US" b="1" dirty="0" smtClean="0"/>
              <a:t>N</a:t>
            </a:r>
            <a:endParaRPr lang="en-US" b="1" dirty="0"/>
          </a:p>
        </p:txBody>
      </p:sp>
      <p:sp>
        <p:nvSpPr>
          <p:cNvPr id="20" name="Hexagon 19"/>
          <p:cNvSpPr/>
          <p:nvPr/>
        </p:nvSpPr>
        <p:spPr>
          <a:xfrm>
            <a:off x="764019" y="1922392"/>
            <a:ext cx="1920240" cy="457200"/>
          </a:xfrm>
          <a:prstGeom prst="hexagon">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600" b="1" dirty="0" smtClean="0">
                <a:solidFill>
                  <a:schemeClr val="tx1"/>
                </a:solidFill>
              </a:rPr>
              <a:t>Day Counter </a:t>
            </a:r>
          </a:p>
          <a:p>
            <a:pPr algn="ctr"/>
            <a:r>
              <a:rPr lang="en-US" sz="1600" b="1" dirty="0" smtClean="0">
                <a:solidFill>
                  <a:schemeClr val="tx1"/>
                </a:solidFill>
              </a:rPr>
              <a:t>1 to 365</a:t>
            </a:r>
          </a:p>
        </p:txBody>
      </p:sp>
      <p:sp>
        <p:nvSpPr>
          <p:cNvPr id="21" name="Rectangle 20"/>
          <p:cNvSpPr/>
          <p:nvPr/>
        </p:nvSpPr>
        <p:spPr>
          <a:xfrm>
            <a:off x="924039" y="2531989"/>
            <a:ext cx="1600200" cy="758525"/>
          </a:xfrm>
          <a:prstGeom prst="rect">
            <a:avLst/>
          </a:prstGeom>
          <a:solidFill>
            <a:srgbClr val="99FF66"/>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Record Frag</a:t>
            </a:r>
          </a:p>
          <a:p>
            <a:pPr algn="ctr"/>
            <a:r>
              <a:rPr lang="en-US" sz="1600" b="1" dirty="0" smtClean="0">
                <a:solidFill>
                  <a:schemeClr val="tx1"/>
                </a:solidFill>
              </a:rPr>
              <a:t>Hour = 00</a:t>
            </a:r>
          </a:p>
          <a:p>
            <a:pPr algn="ctr"/>
            <a:r>
              <a:rPr lang="en-US" sz="1600" b="1" dirty="0" smtClean="0">
                <a:solidFill>
                  <a:schemeClr val="tx1"/>
                </a:solidFill>
              </a:rPr>
              <a:t>&amp; Defrag </a:t>
            </a:r>
            <a:r>
              <a:rPr lang="en-US" sz="1600" b="1" dirty="0" err="1" smtClean="0">
                <a:solidFill>
                  <a:schemeClr val="tx1"/>
                </a:solidFill>
              </a:rPr>
              <a:t>Dur</a:t>
            </a:r>
            <a:endParaRPr lang="en-US" sz="1600" b="1" dirty="0">
              <a:solidFill>
                <a:schemeClr val="tx1"/>
              </a:solidFill>
            </a:endParaRPr>
          </a:p>
        </p:txBody>
      </p:sp>
      <p:sp>
        <p:nvSpPr>
          <p:cNvPr id="22" name="Flowchart: Terminator 21"/>
          <p:cNvSpPr/>
          <p:nvPr/>
        </p:nvSpPr>
        <p:spPr>
          <a:xfrm>
            <a:off x="924039" y="1320052"/>
            <a:ext cx="1600200" cy="457200"/>
          </a:xfrm>
          <a:prstGeom prst="flowChartTerminator">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Start</a:t>
            </a:r>
          </a:p>
        </p:txBody>
      </p:sp>
      <p:sp>
        <p:nvSpPr>
          <p:cNvPr id="43" name="Rectangle 42"/>
          <p:cNvSpPr/>
          <p:nvPr/>
        </p:nvSpPr>
        <p:spPr>
          <a:xfrm>
            <a:off x="6701975" y="4558027"/>
            <a:ext cx="1600200" cy="457200"/>
          </a:xfrm>
          <a:prstGeom prst="rect">
            <a:avLst/>
          </a:prstGeom>
          <a:solidFill>
            <a:srgbClr val="FFFF0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Note</a:t>
            </a:r>
          </a:p>
          <a:p>
            <a:pPr algn="ctr"/>
            <a:r>
              <a:rPr lang="en-US" sz="1600" b="1" dirty="0" smtClean="0">
                <a:solidFill>
                  <a:schemeClr val="tx1"/>
                </a:solidFill>
              </a:rPr>
              <a:t>Defrag </a:t>
            </a:r>
            <a:r>
              <a:rPr lang="en-US" sz="1600" b="1" dirty="0" err="1" smtClean="0">
                <a:solidFill>
                  <a:schemeClr val="tx1"/>
                </a:solidFill>
              </a:rPr>
              <a:t>Dur</a:t>
            </a:r>
            <a:endParaRPr lang="en-US" sz="1600" b="1" dirty="0">
              <a:solidFill>
                <a:schemeClr val="tx1"/>
              </a:solidFill>
            </a:endParaRPr>
          </a:p>
        </p:txBody>
      </p:sp>
      <p:cxnSp>
        <p:nvCxnSpPr>
          <p:cNvPr id="44" name="Elbow Connector 43"/>
          <p:cNvCxnSpPr>
            <a:stCxn id="11" idx="3"/>
            <a:endCxn id="43" idx="3"/>
          </p:cNvCxnSpPr>
          <p:nvPr/>
        </p:nvCxnSpPr>
        <p:spPr>
          <a:xfrm>
            <a:off x="8302175" y="3467647"/>
            <a:ext cx="12700" cy="1318980"/>
          </a:xfrm>
          <a:prstGeom prst="bentConnector3">
            <a:avLst>
              <a:gd name="adj1" fmla="val 2714283"/>
            </a:avLst>
          </a:prstGeom>
          <a:ln w="381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487059" y="3212307"/>
            <a:ext cx="759098" cy="307777"/>
          </a:xfrm>
          <a:prstGeom prst="rect">
            <a:avLst/>
          </a:prstGeom>
          <a:noFill/>
        </p:spPr>
        <p:txBody>
          <a:bodyPr wrap="square" rtlCol="0">
            <a:spAutoFit/>
          </a:bodyPr>
          <a:lstStyle/>
          <a:p>
            <a:r>
              <a:rPr lang="en-US" sz="1400" b="1" dirty="0"/>
              <a:t>R</a:t>
            </a:r>
            <a:r>
              <a:rPr lang="en-US" sz="1400" b="1" dirty="0" smtClean="0"/>
              <a:t>BAR</a:t>
            </a:r>
            <a:endParaRPr lang="en-US" sz="1400" b="1" dirty="0"/>
          </a:p>
        </p:txBody>
      </p:sp>
      <p:sp>
        <p:nvSpPr>
          <p:cNvPr id="92" name="Arc 91"/>
          <p:cNvSpPr/>
          <p:nvPr/>
        </p:nvSpPr>
        <p:spPr>
          <a:xfrm>
            <a:off x="4862174" y="3125691"/>
            <a:ext cx="1339397" cy="457200"/>
          </a:xfrm>
          <a:prstGeom prst="arc">
            <a:avLst>
              <a:gd name="adj1" fmla="val 15631853"/>
              <a:gd name="adj2" fmla="val 5972830"/>
            </a:avLst>
          </a:prstGeom>
          <a:ln w="38100">
            <a:solidFill>
              <a:schemeClr val="tx1"/>
            </a:solidFill>
            <a:headEnd type="triangle" w="lg" len="lg"/>
            <a:tailEnd type="none" w="lg"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9" name="Elbow Connector 98"/>
          <p:cNvCxnSpPr>
            <a:endCxn id="16" idx="3"/>
          </p:cNvCxnSpPr>
          <p:nvPr/>
        </p:nvCxnSpPr>
        <p:spPr>
          <a:xfrm>
            <a:off x="2553268" y="2750254"/>
            <a:ext cx="1152951" cy="3060"/>
          </a:xfrm>
          <a:prstGeom prst="bentConnector3">
            <a:avLst>
              <a:gd name="adj1" fmla="val 50000"/>
            </a:avLst>
          </a:prstGeom>
          <a:ln w="381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2" name="Elbow Connector 101"/>
          <p:cNvCxnSpPr>
            <a:stCxn id="9" idx="1"/>
            <a:endCxn id="7" idx="1"/>
          </p:cNvCxnSpPr>
          <p:nvPr/>
        </p:nvCxnSpPr>
        <p:spPr>
          <a:xfrm rot="10800000" flipH="1">
            <a:off x="3866239" y="3355655"/>
            <a:ext cx="12700" cy="2413575"/>
          </a:xfrm>
          <a:prstGeom prst="bentConnector3">
            <a:avLst>
              <a:gd name="adj1" fmla="val -3400000"/>
            </a:avLst>
          </a:prstGeom>
          <a:ln w="381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5227320" y="5428925"/>
            <a:ext cx="420914" cy="369332"/>
          </a:xfrm>
          <a:prstGeom prst="rect">
            <a:avLst/>
          </a:prstGeom>
          <a:noFill/>
        </p:spPr>
        <p:txBody>
          <a:bodyPr wrap="square" rtlCol="0">
            <a:spAutoFit/>
          </a:bodyPr>
          <a:lstStyle/>
          <a:p>
            <a:pPr algn="ctr"/>
            <a:r>
              <a:rPr lang="en-US" b="1" dirty="0"/>
              <a:t>Y</a:t>
            </a:r>
          </a:p>
        </p:txBody>
      </p:sp>
      <p:sp>
        <p:nvSpPr>
          <p:cNvPr id="109" name="TextBox 108"/>
          <p:cNvSpPr txBox="1"/>
          <p:nvPr/>
        </p:nvSpPr>
        <p:spPr>
          <a:xfrm>
            <a:off x="8162476" y="3149390"/>
            <a:ext cx="420914" cy="369332"/>
          </a:xfrm>
          <a:prstGeom prst="rect">
            <a:avLst/>
          </a:prstGeom>
          <a:noFill/>
        </p:spPr>
        <p:txBody>
          <a:bodyPr wrap="square" rtlCol="0">
            <a:spAutoFit/>
          </a:bodyPr>
          <a:lstStyle/>
          <a:p>
            <a:pPr algn="ctr"/>
            <a:r>
              <a:rPr lang="en-US" b="1" dirty="0" smtClean="0"/>
              <a:t>N</a:t>
            </a:r>
            <a:endParaRPr lang="en-US" b="1" dirty="0"/>
          </a:p>
        </p:txBody>
      </p:sp>
      <p:sp>
        <p:nvSpPr>
          <p:cNvPr id="110" name="TextBox 109"/>
          <p:cNvSpPr txBox="1"/>
          <p:nvPr/>
        </p:nvSpPr>
        <p:spPr>
          <a:xfrm>
            <a:off x="6876143" y="3633350"/>
            <a:ext cx="420914" cy="369332"/>
          </a:xfrm>
          <a:prstGeom prst="rect">
            <a:avLst/>
          </a:prstGeom>
          <a:noFill/>
        </p:spPr>
        <p:txBody>
          <a:bodyPr wrap="square" rtlCol="0">
            <a:spAutoFit/>
          </a:bodyPr>
          <a:lstStyle/>
          <a:p>
            <a:pPr algn="ctr"/>
            <a:r>
              <a:rPr lang="en-US" b="1" dirty="0"/>
              <a:t>Y</a:t>
            </a:r>
          </a:p>
        </p:txBody>
      </p:sp>
      <p:sp>
        <p:nvSpPr>
          <p:cNvPr id="118" name="Flowchart: Terminator 117"/>
          <p:cNvSpPr/>
          <p:nvPr/>
        </p:nvSpPr>
        <p:spPr>
          <a:xfrm>
            <a:off x="924039" y="5652567"/>
            <a:ext cx="1600200" cy="457200"/>
          </a:xfrm>
          <a:prstGeom prst="flowChartTerminator">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Stop</a:t>
            </a:r>
          </a:p>
        </p:txBody>
      </p:sp>
      <p:sp>
        <p:nvSpPr>
          <p:cNvPr id="119" name="Flowchart: Decision 118"/>
          <p:cNvSpPr/>
          <p:nvPr/>
        </p:nvSpPr>
        <p:spPr>
          <a:xfrm>
            <a:off x="940368" y="4821627"/>
            <a:ext cx="1600200" cy="685800"/>
          </a:xfrm>
          <a:prstGeom prst="flowChartDecision">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b="1" dirty="0" smtClean="0">
                <a:solidFill>
                  <a:schemeClr val="tx1"/>
                </a:solidFill>
              </a:rPr>
              <a:t>Days Done?</a:t>
            </a:r>
          </a:p>
        </p:txBody>
      </p:sp>
      <p:sp>
        <p:nvSpPr>
          <p:cNvPr id="120" name="Rectangle 119"/>
          <p:cNvSpPr/>
          <p:nvPr/>
        </p:nvSpPr>
        <p:spPr>
          <a:xfrm>
            <a:off x="953068" y="4219287"/>
            <a:ext cx="1600200" cy="457200"/>
          </a:xfrm>
          <a:prstGeom prst="rect">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Bump the Day Counter</a:t>
            </a:r>
            <a:endParaRPr lang="en-US" sz="1600" b="1" dirty="0">
              <a:solidFill>
                <a:schemeClr val="tx1"/>
              </a:solidFill>
            </a:endParaRPr>
          </a:p>
        </p:txBody>
      </p:sp>
      <p:sp>
        <p:nvSpPr>
          <p:cNvPr id="121" name="TextBox 120"/>
          <p:cNvSpPr txBox="1"/>
          <p:nvPr/>
        </p:nvSpPr>
        <p:spPr>
          <a:xfrm>
            <a:off x="656975" y="4838233"/>
            <a:ext cx="420914" cy="369332"/>
          </a:xfrm>
          <a:prstGeom prst="rect">
            <a:avLst/>
          </a:prstGeom>
          <a:noFill/>
        </p:spPr>
        <p:txBody>
          <a:bodyPr wrap="square" rtlCol="0">
            <a:spAutoFit/>
          </a:bodyPr>
          <a:lstStyle/>
          <a:p>
            <a:pPr algn="ctr"/>
            <a:r>
              <a:rPr lang="en-US" b="1" dirty="0" smtClean="0"/>
              <a:t>N</a:t>
            </a:r>
            <a:endParaRPr lang="en-US" b="1" dirty="0"/>
          </a:p>
        </p:txBody>
      </p:sp>
      <p:cxnSp>
        <p:nvCxnSpPr>
          <p:cNvPr id="122" name="Elbow Connector 121"/>
          <p:cNvCxnSpPr>
            <a:stCxn id="119" idx="1"/>
            <a:endCxn id="21" idx="1"/>
          </p:cNvCxnSpPr>
          <p:nvPr/>
        </p:nvCxnSpPr>
        <p:spPr>
          <a:xfrm rot="10800000">
            <a:off x="924040" y="2911253"/>
            <a:ext cx="16329" cy="2253275"/>
          </a:xfrm>
          <a:prstGeom prst="bentConnector3">
            <a:avLst>
              <a:gd name="adj1" fmla="val 2477714"/>
            </a:avLst>
          </a:prstGeom>
          <a:ln w="381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3" name="TextBox 132"/>
          <p:cNvSpPr txBox="1"/>
          <p:nvPr/>
        </p:nvSpPr>
        <p:spPr>
          <a:xfrm>
            <a:off x="1943671" y="5341841"/>
            <a:ext cx="420914" cy="369332"/>
          </a:xfrm>
          <a:prstGeom prst="rect">
            <a:avLst/>
          </a:prstGeom>
          <a:noFill/>
        </p:spPr>
        <p:txBody>
          <a:bodyPr wrap="square" rtlCol="0">
            <a:spAutoFit/>
          </a:bodyPr>
          <a:lstStyle/>
          <a:p>
            <a:pPr algn="ctr"/>
            <a:r>
              <a:rPr lang="en-US" b="1" dirty="0"/>
              <a:t>Y</a:t>
            </a:r>
          </a:p>
        </p:txBody>
      </p:sp>
      <p:cxnSp>
        <p:nvCxnSpPr>
          <p:cNvPr id="140" name="Elbow Connector 139"/>
          <p:cNvCxnSpPr>
            <a:stCxn id="43" idx="2"/>
            <a:endCxn id="120" idx="0"/>
          </p:cNvCxnSpPr>
          <p:nvPr/>
        </p:nvCxnSpPr>
        <p:spPr>
          <a:xfrm rot="5400000" flipH="1">
            <a:off x="4229652" y="1742804"/>
            <a:ext cx="795940" cy="5748907"/>
          </a:xfrm>
          <a:prstGeom prst="bentConnector5">
            <a:avLst>
              <a:gd name="adj1" fmla="val -152722"/>
              <a:gd name="adj2" fmla="val 79034"/>
              <a:gd name="adj3" fmla="val 154251"/>
            </a:avLst>
          </a:prstGeom>
          <a:ln w="38100">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60" name="TextBox 159"/>
          <p:cNvSpPr txBox="1"/>
          <p:nvPr/>
        </p:nvSpPr>
        <p:spPr>
          <a:xfrm>
            <a:off x="2895704" y="1232967"/>
            <a:ext cx="4606371" cy="1200329"/>
          </a:xfrm>
          <a:prstGeom prst="rect">
            <a:avLst/>
          </a:prstGeom>
          <a:noFill/>
          <a:ln w="28575">
            <a:solidFill>
              <a:schemeClr val="tx1"/>
            </a:solidFill>
          </a:ln>
        </p:spPr>
        <p:txBody>
          <a:bodyPr wrap="square" rtlCol="0">
            <a:spAutoFit/>
          </a:bodyPr>
          <a:lstStyle/>
          <a:p>
            <a:pPr marL="285750" indent="-285750">
              <a:buFont typeface="Wingdings" panose="05000000000000000000" pitchFamily="2" charset="2"/>
              <a:buChar char="Ø"/>
            </a:pPr>
            <a:r>
              <a:rPr lang="en-US" b="1" dirty="0" smtClean="0"/>
              <a:t>1,000 Individual Row Inserts per Hour</a:t>
            </a:r>
          </a:p>
          <a:p>
            <a:pPr marL="285750" indent="-285750">
              <a:buFont typeface="Wingdings" panose="05000000000000000000" pitchFamily="2" charset="2"/>
              <a:buChar char="Ø"/>
            </a:pPr>
            <a:r>
              <a:rPr lang="en-US" b="1" dirty="0" smtClean="0"/>
              <a:t>10 Hours per Day</a:t>
            </a:r>
          </a:p>
          <a:p>
            <a:pPr marL="285750" indent="-285750">
              <a:buFont typeface="Wingdings" panose="05000000000000000000" pitchFamily="2" charset="2"/>
              <a:buChar char="Ø"/>
            </a:pPr>
            <a:r>
              <a:rPr lang="en-US" b="1" dirty="0" smtClean="0"/>
              <a:t>365 Days</a:t>
            </a:r>
          </a:p>
          <a:p>
            <a:pPr marL="285750" indent="-285750">
              <a:buFont typeface="Wingdings" panose="05000000000000000000" pitchFamily="2" charset="2"/>
              <a:buChar char="Ø"/>
            </a:pPr>
            <a:r>
              <a:rPr lang="en-US" b="1" dirty="0" smtClean="0"/>
              <a:t>3.65 Million Rows Total for Each Run</a:t>
            </a:r>
            <a:endParaRPr lang="en-US" b="1" dirty="0"/>
          </a:p>
        </p:txBody>
      </p:sp>
      <p:sp>
        <p:nvSpPr>
          <p:cNvPr id="165" name="Rectangle 164"/>
          <p:cNvSpPr/>
          <p:nvPr/>
        </p:nvSpPr>
        <p:spPr>
          <a:xfrm>
            <a:off x="569891" y="1232967"/>
            <a:ext cx="2325813" cy="223468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67" name="Rectangle 166"/>
          <p:cNvSpPr/>
          <p:nvPr/>
        </p:nvSpPr>
        <p:spPr>
          <a:xfrm>
            <a:off x="3590568" y="2466974"/>
            <a:ext cx="2684617" cy="369570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68" name="Rectangle 167"/>
          <p:cNvSpPr/>
          <p:nvPr/>
        </p:nvSpPr>
        <p:spPr>
          <a:xfrm>
            <a:off x="6459383" y="2466974"/>
            <a:ext cx="2379817" cy="261356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69" name="Rectangle 168"/>
          <p:cNvSpPr/>
          <p:nvPr/>
        </p:nvSpPr>
        <p:spPr>
          <a:xfrm>
            <a:off x="333829" y="3633350"/>
            <a:ext cx="2357688" cy="193669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70" name="Rectangle 169"/>
          <p:cNvSpPr/>
          <p:nvPr/>
        </p:nvSpPr>
        <p:spPr>
          <a:xfrm>
            <a:off x="574324" y="2466974"/>
            <a:ext cx="2357688" cy="100067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0" name="Rectangle 49"/>
          <p:cNvSpPr/>
          <p:nvPr/>
        </p:nvSpPr>
        <p:spPr>
          <a:xfrm>
            <a:off x="3872588" y="4267516"/>
            <a:ext cx="1600200" cy="457200"/>
          </a:xfrm>
          <a:prstGeom prst="rect">
            <a:avLst/>
          </a:prstGeom>
          <a:solidFill>
            <a:srgbClr val="99FF66"/>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Record Fragmentation</a:t>
            </a:r>
            <a:endParaRPr lang="en-US" sz="1600" b="1" dirty="0">
              <a:solidFill>
                <a:schemeClr val="tx1"/>
              </a:solidFill>
            </a:endParaRPr>
          </a:p>
        </p:txBody>
      </p:sp>
      <p:sp>
        <p:nvSpPr>
          <p:cNvPr id="166" name="Rectangle 165"/>
          <p:cNvSpPr/>
          <p:nvPr/>
        </p:nvSpPr>
        <p:spPr>
          <a:xfrm>
            <a:off x="3590568" y="3048978"/>
            <a:ext cx="2684617" cy="115361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48" name="Rectangle 47"/>
          <p:cNvSpPr/>
          <p:nvPr/>
        </p:nvSpPr>
        <p:spPr>
          <a:xfrm>
            <a:off x="3590567" y="4202592"/>
            <a:ext cx="2684617" cy="58403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2" name="Flowchart: Connector 51"/>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4828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barn(outVertical)">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barn(outVertical)">
                                      <p:cBhvr>
                                        <p:cTn id="12" dur="5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65"/>
                                        </p:tgtEl>
                                      </p:cBhvr>
                                    </p:animEffect>
                                    <p:set>
                                      <p:cBhvr>
                                        <p:cTn id="17" dur="1" fill="hold">
                                          <p:stCondLst>
                                            <p:cond delay="499"/>
                                          </p:stCondLst>
                                        </p:cTn>
                                        <p:tgtEl>
                                          <p:spTgt spid="165"/>
                                        </p:tgtEl>
                                        <p:attrNameLst>
                                          <p:attrName>style.visibility</p:attrName>
                                        </p:attrNameLst>
                                      </p:cBhvr>
                                      <p:to>
                                        <p:strVal val="hidden"/>
                                      </p:to>
                                    </p:set>
                                  </p:childTnLst>
                                </p:cTn>
                              </p:par>
                              <p:par>
                                <p:cTn id="18" presetID="16" presetClass="entr" presetSubtype="37" fill="hold" grpId="0" nodeType="withEffect">
                                  <p:stCondLst>
                                    <p:cond delay="0"/>
                                  </p:stCondLst>
                                  <p:childTnLst>
                                    <p:set>
                                      <p:cBhvr>
                                        <p:cTn id="19" dur="1" fill="hold">
                                          <p:stCondLst>
                                            <p:cond delay="0"/>
                                          </p:stCondLst>
                                        </p:cTn>
                                        <p:tgtEl>
                                          <p:spTgt spid="166"/>
                                        </p:tgtEl>
                                        <p:attrNameLst>
                                          <p:attrName>style.visibility</p:attrName>
                                        </p:attrNameLst>
                                      </p:cBhvr>
                                      <p:to>
                                        <p:strVal val="visible"/>
                                      </p:to>
                                    </p:set>
                                    <p:animEffect transition="in" filter="barn(outVertical)">
                                      <p:cBhvr>
                                        <p:cTn id="20" dur="500"/>
                                        <p:tgtEl>
                                          <p:spTgt spid="1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66"/>
                                        </p:tgtEl>
                                      </p:cBhvr>
                                    </p:animEffect>
                                    <p:set>
                                      <p:cBhvr>
                                        <p:cTn id="25" dur="1" fill="hold">
                                          <p:stCondLst>
                                            <p:cond delay="499"/>
                                          </p:stCondLst>
                                        </p:cTn>
                                        <p:tgtEl>
                                          <p:spTgt spid="166"/>
                                        </p:tgtEl>
                                        <p:attrNameLst>
                                          <p:attrName>style.visibility</p:attrName>
                                        </p:attrNameLst>
                                      </p:cBhvr>
                                      <p:to>
                                        <p:strVal val="hidden"/>
                                      </p:to>
                                    </p:set>
                                  </p:childTnLst>
                                </p:cTn>
                              </p:par>
                              <p:par>
                                <p:cTn id="26" presetID="16" presetClass="entr" presetSubtype="37"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arn(outVertical)">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par>
                                <p:cTn id="34" presetID="16" presetClass="entr" presetSubtype="37" fill="hold" grpId="0" nodeType="withEffect">
                                  <p:stCondLst>
                                    <p:cond delay="0"/>
                                  </p:stCondLst>
                                  <p:childTnLst>
                                    <p:set>
                                      <p:cBhvr>
                                        <p:cTn id="35" dur="1" fill="hold">
                                          <p:stCondLst>
                                            <p:cond delay="0"/>
                                          </p:stCondLst>
                                        </p:cTn>
                                        <p:tgtEl>
                                          <p:spTgt spid="167"/>
                                        </p:tgtEl>
                                        <p:attrNameLst>
                                          <p:attrName>style.visibility</p:attrName>
                                        </p:attrNameLst>
                                      </p:cBhvr>
                                      <p:to>
                                        <p:strVal val="visible"/>
                                      </p:to>
                                    </p:set>
                                    <p:animEffect transition="in" filter="barn(outVertical)">
                                      <p:cBhvr>
                                        <p:cTn id="36" dur="500"/>
                                        <p:tgtEl>
                                          <p:spTgt spid="16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67"/>
                                        </p:tgtEl>
                                      </p:cBhvr>
                                    </p:animEffect>
                                    <p:set>
                                      <p:cBhvr>
                                        <p:cTn id="41" dur="1" fill="hold">
                                          <p:stCondLst>
                                            <p:cond delay="499"/>
                                          </p:stCondLst>
                                        </p:cTn>
                                        <p:tgtEl>
                                          <p:spTgt spid="167"/>
                                        </p:tgtEl>
                                        <p:attrNameLst>
                                          <p:attrName>style.visibility</p:attrName>
                                        </p:attrNameLst>
                                      </p:cBhvr>
                                      <p:to>
                                        <p:strVal val="hidden"/>
                                      </p:to>
                                    </p:set>
                                  </p:childTnLst>
                                </p:cTn>
                              </p:par>
                              <p:par>
                                <p:cTn id="42" presetID="16" presetClass="entr" presetSubtype="37" fill="hold" grpId="0" nodeType="withEffect">
                                  <p:stCondLst>
                                    <p:cond delay="0"/>
                                  </p:stCondLst>
                                  <p:childTnLst>
                                    <p:set>
                                      <p:cBhvr>
                                        <p:cTn id="43" dur="1" fill="hold">
                                          <p:stCondLst>
                                            <p:cond delay="0"/>
                                          </p:stCondLst>
                                        </p:cTn>
                                        <p:tgtEl>
                                          <p:spTgt spid="168"/>
                                        </p:tgtEl>
                                        <p:attrNameLst>
                                          <p:attrName>style.visibility</p:attrName>
                                        </p:attrNameLst>
                                      </p:cBhvr>
                                      <p:to>
                                        <p:strVal val="visible"/>
                                      </p:to>
                                    </p:set>
                                    <p:animEffect transition="in" filter="barn(outVertical)">
                                      <p:cBhvr>
                                        <p:cTn id="44" dur="500"/>
                                        <p:tgtEl>
                                          <p:spTgt spid="16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68"/>
                                        </p:tgtEl>
                                      </p:cBhvr>
                                    </p:animEffect>
                                    <p:set>
                                      <p:cBhvr>
                                        <p:cTn id="49" dur="1" fill="hold">
                                          <p:stCondLst>
                                            <p:cond delay="499"/>
                                          </p:stCondLst>
                                        </p:cTn>
                                        <p:tgtEl>
                                          <p:spTgt spid="168"/>
                                        </p:tgtEl>
                                        <p:attrNameLst>
                                          <p:attrName>style.visibility</p:attrName>
                                        </p:attrNameLst>
                                      </p:cBhvr>
                                      <p:to>
                                        <p:strVal val="hidden"/>
                                      </p:to>
                                    </p:set>
                                  </p:childTnLst>
                                </p:cTn>
                              </p:par>
                              <p:par>
                                <p:cTn id="50" presetID="16" presetClass="entr" presetSubtype="37" fill="hold" grpId="0" nodeType="withEffect">
                                  <p:stCondLst>
                                    <p:cond delay="0"/>
                                  </p:stCondLst>
                                  <p:childTnLst>
                                    <p:set>
                                      <p:cBhvr>
                                        <p:cTn id="51" dur="1" fill="hold">
                                          <p:stCondLst>
                                            <p:cond delay="0"/>
                                          </p:stCondLst>
                                        </p:cTn>
                                        <p:tgtEl>
                                          <p:spTgt spid="169"/>
                                        </p:tgtEl>
                                        <p:attrNameLst>
                                          <p:attrName>style.visibility</p:attrName>
                                        </p:attrNameLst>
                                      </p:cBhvr>
                                      <p:to>
                                        <p:strVal val="visible"/>
                                      </p:to>
                                    </p:set>
                                    <p:animEffect transition="in" filter="barn(outVertical)">
                                      <p:cBhvr>
                                        <p:cTn id="52" dur="500"/>
                                        <p:tgtEl>
                                          <p:spTgt spid="16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69"/>
                                        </p:tgtEl>
                                      </p:cBhvr>
                                    </p:animEffect>
                                    <p:set>
                                      <p:cBhvr>
                                        <p:cTn id="57" dur="1" fill="hold">
                                          <p:stCondLst>
                                            <p:cond delay="499"/>
                                          </p:stCondLst>
                                        </p:cTn>
                                        <p:tgtEl>
                                          <p:spTgt spid="169"/>
                                        </p:tgtEl>
                                        <p:attrNameLst>
                                          <p:attrName>style.visibility</p:attrName>
                                        </p:attrNameLst>
                                      </p:cBhvr>
                                      <p:to>
                                        <p:strVal val="hidden"/>
                                      </p:to>
                                    </p:set>
                                  </p:childTnLst>
                                </p:cTn>
                              </p:par>
                              <p:par>
                                <p:cTn id="58" presetID="16" presetClass="entr" presetSubtype="37" fill="hold" grpId="0" nodeType="withEffect">
                                  <p:stCondLst>
                                    <p:cond delay="0"/>
                                  </p:stCondLst>
                                  <p:childTnLst>
                                    <p:set>
                                      <p:cBhvr>
                                        <p:cTn id="59" dur="1" fill="hold">
                                          <p:stCondLst>
                                            <p:cond delay="0"/>
                                          </p:stCondLst>
                                        </p:cTn>
                                        <p:tgtEl>
                                          <p:spTgt spid="170"/>
                                        </p:tgtEl>
                                        <p:attrNameLst>
                                          <p:attrName>style.visibility</p:attrName>
                                        </p:attrNameLst>
                                      </p:cBhvr>
                                      <p:to>
                                        <p:strVal val="visible"/>
                                      </p:to>
                                    </p:set>
                                    <p:animEffect transition="in" filter="barn(outVertical)">
                                      <p:cBhvr>
                                        <p:cTn id="6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p:bldP spid="165" grpId="0" animBg="1"/>
      <p:bldP spid="165" grpId="1" animBg="1"/>
      <p:bldP spid="167" grpId="0" animBg="1"/>
      <p:bldP spid="167" grpId="1" animBg="1"/>
      <p:bldP spid="168" grpId="0" animBg="1"/>
      <p:bldP spid="168" grpId="1" animBg="1"/>
      <p:bldP spid="169" grpId="0" animBg="1"/>
      <p:bldP spid="169" grpId="1" animBg="1"/>
      <p:bldP spid="170" grpId="0" animBg="1"/>
      <p:bldP spid="166" grpId="0" animBg="1"/>
      <p:bldP spid="166" grpId="1" animBg="1"/>
      <p:bldP spid="48" grpId="0" animBg="1"/>
      <p:bldP spid="4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33</a:t>
            </a:fld>
            <a:r>
              <a:rPr lang="en-US" smtClean="0"/>
              <a:t>    </a:t>
            </a:r>
            <a:endParaRPr lang="en-US" dirty="0"/>
          </a:p>
        </p:txBody>
      </p:sp>
      <p:sp>
        <p:nvSpPr>
          <p:cNvPr id="5" name="Title 4"/>
          <p:cNvSpPr>
            <a:spLocks noGrp="1"/>
          </p:cNvSpPr>
          <p:nvPr>
            <p:ph type="title"/>
          </p:nvPr>
        </p:nvSpPr>
        <p:spPr/>
        <p:txBody>
          <a:bodyPr/>
          <a:lstStyle/>
          <a:p>
            <a:r>
              <a:rPr lang="en-US" dirty="0" smtClean="0"/>
              <a:t>Measuring Fragmentation and</a:t>
            </a:r>
            <a:br>
              <a:rPr lang="en-US" dirty="0" smtClean="0"/>
            </a:br>
            <a:r>
              <a:rPr lang="en-US" dirty="0" smtClean="0"/>
              <a:t>Page Splits</a:t>
            </a:r>
            <a:endParaRPr lang="en-US" dirty="0"/>
          </a:p>
        </p:txBody>
      </p:sp>
      <p:sp>
        <p:nvSpPr>
          <p:cNvPr id="6" name="Content Placeholder 5"/>
          <p:cNvSpPr>
            <a:spLocks noGrp="1"/>
          </p:cNvSpPr>
          <p:nvPr>
            <p:ph sz="quarter" idx="10"/>
          </p:nvPr>
        </p:nvSpPr>
        <p:spPr/>
        <p:txBody>
          <a:bodyPr/>
          <a:lstStyle/>
          <a:p>
            <a:r>
              <a:rPr lang="en-US" dirty="0" err="1" smtClean="0"/>
              <a:t>sys.dm_db_index_physical_stats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71637"/>
            <a:ext cx="9201150"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H="1">
            <a:off x="1175657" y="3360164"/>
            <a:ext cx="224972" cy="34799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16" idx="2"/>
          </p:cNvCxnSpPr>
          <p:nvPr/>
        </p:nvCxnSpPr>
        <p:spPr>
          <a:xfrm>
            <a:off x="7487258" y="3360164"/>
            <a:ext cx="426655" cy="34799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0" y="3671637"/>
            <a:ext cx="2351314" cy="192405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3" name="TextBox 12"/>
          <p:cNvSpPr txBox="1"/>
          <p:nvPr/>
        </p:nvSpPr>
        <p:spPr>
          <a:xfrm>
            <a:off x="160865" y="1698171"/>
            <a:ext cx="2844800" cy="1661993"/>
          </a:xfrm>
          <a:prstGeom prst="rect">
            <a:avLst/>
          </a:prstGeom>
          <a:noFill/>
        </p:spPr>
        <p:txBody>
          <a:bodyPr wrap="square" lIns="0" tIns="0" rIns="0" bIns="0" rtlCol="0">
            <a:spAutoFit/>
          </a:bodyPr>
          <a:lstStyle/>
          <a:p>
            <a:pPr algn="ctr"/>
            <a:r>
              <a:rPr lang="en-US" u="sng" dirty="0" smtClean="0">
                <a:solidFill>
                  <a:srgbClr val="FF0000"/>
                </a:solidFill>
                <a:latin typeface="Arial Black" panose="020B0A04020102020204" pitchFamily="34" charset="0"/>
              </a:rPr>
              <a:t>"Logical" Fragmentation</a:t>
            </a:r>
          </a:p>
          <a:p>
            <a:pPr algn="ctr"/>
            <a:r>
              <a:rPr lang="en-US" dirty="0" smtClean="0">
                <a:solidFill>
                  <a:srgbClr val="0033CC"/>
                </a:solidFill>
                <a:latin typeface="Arial Black" panose="020B0A04020102020204" pitchFamily="34" charset="0"/>
              </a:rPr>
              <a:t>(Low number is good)</a:t>
            </a:r>
          </a:p>
          <a:p>
            <a:pPr algn="ctr"/>
            <a:r>
              <a:rPr lang="en-US" dirty="0" smtClean="0">
                <a:solidFill>
                  <a:srgbClr val="0033CC"/>
                </a:solidFill>
                <a:latin typeface="Arial Black" panose="020B0A04020102020204" pitchFamily="34" charset="0"/>
              </a:rPr>
              <a:t>Logical Order vs Physical Order of Pages.</a:t>
            </a:r>
          </a:p>
        </p:txBody>
      </p:sp>
      <p:sp>
        <p:nvSpPr>
          <p:cNvPr id="15" name="Rectangle 14"/>
          <p:cNvSpPr/>
          <p:nvPr/>
        </p:nvSpPr>
        <p:spPr>
          <a:xfrm>
            <a:off x="6683828" y="3671637"/>
            <a:ext cx="2460171" cy="192405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6" name="TextBox 15"/>
          <p:cNvSpPr txBox="1"/>
          <p:nvPr/>
        </p:nvSpPr>
        <p:spPr>
          <a:xfrm>
            <a:off x="6064858" y="1698171"/>
            <a:ext cx="2844800" cy="1661993"/>
          </a:xfrm>
          <a:prstGeom prst="rect">
            <a:avLst/>
          </a:prstGeom>
          <a:noFill/>
        </p:spPr>
        <p:txBody>
          <a:bodyPr wrap="square" lIns="0" tIns="0" rIns="0" bIns="0" rtlCol="0">
            <a:spAutoFit/>
          </a:bodyPr>
          <a:lstStyle/>
          <a:p>
            <a:pPr algn="ctr"/>
            <a:r>
              <a:rPr lang="en-US" u="sng" dirty="0" smtClean="0">
                <a:solidFill>
                  <a:srgbClr val="FF0000"/>
                </a:solidFill>
                <a:latin typeface="Arial Black" panose="020B0A04020102020204" pitchFamily="34" charset="0"/>
              </a:rPr>
              <a:t>"Physical" Fragmentation</a:t>
            </a:r>
          </a:p>
          <a:p>
            <a:pPr algn="ctr"/>
            <a:r>
              <a:rPr lang="en-US" dirty="0" smtClean="0">
                <a:solidFill>
                  <a:srgbClr val="0033CC"/>
                </a:solidFill>
                <a:latin typeface="Arial Black" panose="020B0A04020102020204" pitchFamily="34" charset="0"/>
              </a:rPr>
              <a:t>(High number is good)</a:t>
            </a:r>
          </a:p>
          <a:p>
            <a:pPr algn="ctr"/>
            <a:r>
              <a:rPr lang="en-US" dirty="0" smtClean="0">
                <a:solidFill>
                  <a:srgbClr val="0033CC"/>
                </a:solidFill>
                <a:latin typeface="Arial Black" panose="020B0A04020102020204" pitchFamily="34" charset="0"/>
              </a:rPr>
              <a:t>How full pages currently are.</a:t>
            </a:r>
          </a:p>
          <a:p>
            <a:pPr algn="ctr"/>
            <a:r>
              <a:rPr lang="en-US" dirty="0" smtClean="0">
                <a:solidFill>
                  <a:srgbClr val="FF0000"/>
                </a:solidFill>
                <a:latin typeface="Arial Black" panose="020B0A04020102020204" pitchFamily="34" charset="0"/>
              </a:rPr>
              <a:t>(Page Density)</a:t>
            </a:r>
          </a:p>
        </p:txBody>
      </p:sp>
      <p:sp>
        <p:nvSpPr>
          <p:cNvPr id="22" name="TextBox 21"/>
          <p:cNvSpPr txBox="1"/>
          <p:nvPr/>
        </p:nvSpPr>
        <p:spPr>
          <a:xfrm>
            <a:off x="228194" y="5662276"/>
            <a:ext cx="8915806" cy="646331"/>
          </a:xfrm>
          <a:prstGeom prst="rect">
            <a:avLst/>
          </a:prstGeom>
          <a:noFill/>
        </p:spPr>
        <p:txBody>
          <a:bodyPr wrap="square" rtlCol="0">
            <a:spAutoFit/>
          </a:bodyPr>
          <a:lstStyle/>
          <a:p>
            <a:r>
              <a:rPr lang="en-US" b="1" dirty="0" smtClean="0">
                <a:hlinkClick r:id="rId3"/>
              </a:rPr>
              <a:t>https://docs.microsoft.com/en-us/sql/relational-databases/system-dynamic-management-views/sys-dm-db-index-physical-stats-transact-sql</a:t>
            </a:r>
            <a:endParaRPr lang="en-US" b="1" dirty="0"/>
          </a:p>
        </p:txBody>
      </p:sp>
      <p:cxnSp>
        <p:nvCxnSpPr>
          <p:cNvPr id="29" name="Straight Arrow Connector 28"/>
          <p:cNvCxnSpPr/>
          <p:nvPr/>
        </p:nvCxnSpPr>
        <p:spPr>
          <a:xfrm>
            <a:off x="5152571" y="2815771"/>
            <a:ext cx="1175658" cy="836958"/>
          </a:xfrm>
          <a:prstGeom prst="straightConnector1">
            <a:avLst/>
          </a:prstGeom>
          <a:ln w="38100">
            <a:solidFill>
              <a:srgbClr val="0033CC"/>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5762171" y="3671637"/>
            <a:ext cx="912296" cy="1924050"/>
          </a:xfrm>
          <a:prstGeom prst="rect">
            <a:avLst/>
          </a:prstGeom>
          <a:noFill/>
          <a:ln w="38100">
            <a:solidFill>
              <a:srgbClr val="0033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1" name="TextBox 30"/>
          <p:cNvSpPr txBox="1"/>
          <p:nvPr/>
        </p:nvSpPr>
        <p:spPr>
          <a:xfrm>
            <a:off x="3493407" y="1698171"/>
            <a:ext cx="2214336" cy="1384995"/>
          </a:xfrm>
          <a:prstGeom prst="rect">
            <a:avLst/>
          </a:prstGeom>
          <a:noFill/>
        </p:spPr>
        <p:txBody>
          <a:bodyPr wrap="square" lIns="0" tIns="0" rIns="0" bIns="0" rtlCol="0">
            <a:spAutoFit/>
          </a:bodyPr>
          <a:lstStyle/>
          <a:p>
            <a:pPr algn="ctr"/>
            <a:r>
              <a:rPr lang="en-US" dirty="0" err="1" smtClean="0">
                <a:solidFill>
                  <a:srgbClr val="FF0000"/>
                </a:solidFill>
                <a:latin typeface="Arial Black" panose="020B0A04020102020204" pitchFamily="34" charset="0"/>
              </a:rPr>
              <a:t>Page_Count</a:t>
            </a:r>
            <a:endParaRPr lang="en-US" dirty="0" smtClean="0">
              <a:solidFill>
                <a:srgbClr val="FF0000"/>
              </a:solidFill>
              <a:latin typeface="Arial Black" panose="020B0A04020102020204" pitchFamily="34" charset="0"/>
            </a:endParaRPr>
          </a:p>
          <a:p>
            <a:pPr algn="ctr"/>
            <a:r>
              <a:rPr lang="en-US" dirty="0" smtClean="0">
                <a:solidFill>
                  <a:srgbClr val="0033CC"/>
                </a:solidFill>
                <a:latin typeface="Arial Black" panose="020B0A04020102020204" pitchFamily="34" charset="0"/>
              </a:rPr>
              <a:t>This is what we'll be measuring "Page Splits" with.</a:t>
            </a:r>
          </a:p>
        </p:txBody>
      </p:sp>
    </p:spTree>
    <p:extLst>
      <p:ext uri="{BB962C8B-B14F-4D97-AF65-F5344CB8AC3E}">
        <p14:creationId xmlns:p14="http://schemas.microsoft.com/office/powerpoint/2010/main" val="171879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strVal val="4*#ppt_w"/>
                                          </p:val>
                                        </p:tav>
                                        <p:tav tm="100000">
                                          <p:val>
                                            <p:strVal val="#ppt_w"/>
                                          </p:val>
                                        </p:tav>
                                      </p:tavLst>
                                    </p:anim>
                                    <p:anim calcmode="lin" valueType="num">
                                      <p:cBhvr>
                                        <p:cTn id="8" dur="500" fill="hold"/>
                                        <p:tgtEl>
                                          <p:spTgt spid="1026"/>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out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22" presetClass="entr" presetSubtype="1"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22" presetClass="entr" presetSubtype="1"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up)">
                                      <p:cBhvr>
                                        <p:cTn id="38" dur="500"/>
                                        <p:tgtEl>
                                          <p:spTgt spid="29"/>
                                        </p:tgtEl>
                                      </p:cBhvr>
                                    </p:animEffect>
                                  </p:childTnLst>
                                </p:cTn>
                              </p:par>
                              <p:par>
                                <p:cTn id="39" presetID="16" presetClass="entr" presetSubtype="37"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arn(outVertical)">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5" grpId="0" animBg="1"/>
      <p:bldP spid="16" grpId="0"/>
      <p:bldP spid="22" grpId="0"/>
      <p:bldP spid="30" grpId="0" animBg="1"/>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dirty="0" smtClean="0"/>
              <a:t>A Splitting Headache</a:t>
            </a:r>
          </a:p>
        </p:txBody>
      </p:sp>
      <p:sp>
        <p:nvSpPr>
          <p:cNvPr id="2" name="Title 1"/>
          <p:cNvSpPr>
            <a:spLocks noGrp="1"/>
          </p:cNvSpPr>
          <p:nvPr>
            <p:ph type="ctrTitle"/>
          </p:nvPr>
        </p:nvSpPr>
        <p:spPr/>
        <p:txBody>
          <a:bodyPr/>
          <a:lstStyle/>
          <a:p>
            <a:r>
              <a:rPr lang="en-US" dirty="0"/>
              <a:t>Effects of </a:t>
            </a:r>
            <a:r>
              <a:rPr lang="en-US" dirty="0" smtClean="0"/>
              <a:t>"Best Practice"</a:t>
            </a:r>
            <a:br>
              <a:rPr lang="en-US" dirty="0" smtClean="0"/>
            </a:br>
            <a:r>
              <a:rPr lang="en-US" dirty="0" smtClean="0"/>
              <a:t>Index Maintenance on GUIDs</a:t>
            </a:r>
            <a:endParaRPr lang="en-US" dirty="0"/>
          </a:p>
        </p:txBody>
      </p:sp>
    </p:spTree>
    <p:extLst>
      <p:ext uri="{BB962C8B-B14F-4D97-AF65-F5344CB8AC3E}">
        <p14:creationId xmlns:p14="http://schemas.microsoft.com/office/powerpoint/2010/main" val="425698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35</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Traditional/Best Practice</a:t>
            </a:r>
            <a:br>
              <a:rPr lang="en-US" dirty="0" smtClean="0"/>
            </a:br>
            <a:r>
              <a:rPr lang="en-US" dirty="0" smtClean="0"/>
              <a:t>Index Maintenance "Rules"</a:t>
            </a:r>
            <a:endParaRPr lang="en-US" dirty="0"/>
          </a:p>
        </p:txBody>
      </p:sp>
      <p:sp>
        <p:nvSpPr>
          <p:cNvPr id="6" name="Content Placeholder 5"/>
          <p:cNvSpPr>
            <a:spLocks noGrp="1"/>
          </p:cNvSpPr>
          <p:nvPr>
            <p:ph sz="quarter" idx="10"/>
          </p:nvPr>
        </p:nvSpPr>
        <p:spPr/>
        <p:txBody>
          <a:bodyPr>
            <a:normAutofit/>
          </a:bodyPr>
          <a:lstStyle/>
          <a:p>
            <a:r>
              <a:rPr lang="en-US" dirty="0" smtClean="0"/>
              <a:t>Page Count &lt;= 1,000 Pages.</a:t>
            </a:r>
          </a:p>
          <a:p>
            <a:pPr lvl="1"/>
            <a:r>
              <a:rPr lang="en-US" dirty="0" smtClean="0"/>
              <a:t>No Index Maintenance</a:t>
            </a:r>
          </a:p>
          <a:p>
            <a:r>
              <a:rPr lang="en-US" dirty="0" smtClean="0"/>
              <a:t>Page Count &gt; 1,000 Pages</a:t>
            </a:r>
          </a:p>
          <a:p>
            <a:pPr lvl="1"/>
            <a:r>
              <a:rPr lang="en-US" dirty="0" smtClean="0"/>
              <a:t>Check </a:t>
            </a:r>
            <a:r>
              <a:rPr lang="en-US" b="1" dirty="0" err="1" smtClean="0"/>
              <a:t>avg_fragmentation_in_percent</a:t>
            </a:r>
            <a:endParaRPr lang="en-US" b="1" dirty="0" smtClean="0"/>
          </a:p>
          <a:p>
            <a:pPr lvl="2"/>
            <a:r>
              <a:rPr lang="en-US" b="1" dirty="0" smtClean="0"/>
              <a:t>&lt; 5-10% : No Index Maintenance</a:t>
            </a:r>
          </a:p>
          <a:p>
            <a:pPr lvl="2"/>
            <a:r>
              <a:rPr lang="en-US" b="1" dirty="0" smtClean="0"/>
              <a:t>BETWEEN 5-10% and 30% : Reorganize</a:t>
            </a:r>
          </a:p>
          <a:p>
            <a:pPr lvl="2"/>
            <a:r>
              <a:rPr lang="en-US" b="1" dirty="0" smtClean="0"/>
              <a:t>&gt; 30% : Rebuild</a:t>
            </a:r>
          </a:p>
        </p:txBody>
      </p:sp>
      <p:sp>
        <p:nvSpPr>
          <p:cNvPr id="7" name="Flowchart: Connector 6"/>
          <p:cNvSpPr/>
          <p:nvPr/>
        </p:nvSpPr>
        <p:spPr>
          <a:xfrm>
            <a:off x="182880" y="182880"/>
            <a:ext cx="228600" cy="228600"/>
          </a:xfrm>
          <a:prstGeom prst="flowChartConnector">
            <a:avLst/>
          </a:prstGeom>
          <a:solidFill>
            <a:srgbClr val="00B05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8" name="Flowchart: Connector 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67973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Best Practice - Weekly Defrag</a:t>
            </a:r>
            <a:br>
              <a:rPr lang="en-US" dirty="0" smtClean="0"/>
            </a:br>
            <a:r>
              <a:rPr lang="en-US" dirty="0" smtClean="0">
                <a:solidFill>
                  <a:srgbClr val="FFFF00"/>
                </a:solidFill>
              </a:rPr>
              <a:t>Ever Increasing Sorted Insert</a:t>
            </a:r>
            <a:endParaRPr lang="en-US" dirty="0">
              <a:solidFill>
                <a:srgbClr val="FFFF00"/>
              </a:solidFill>
            </a:endParaRPr>
          </a:p>
        </p:txBody>
      </p:sp>
      <p:sp>
        <p:nvSpPr>
          <p:cNvPr id="2" name="Date Placeholder 1"/>
          <p:cNvSpPr>
            <a:spLocks noGrp="1"/>
          </p:cNvSpPr>
          <p:nvPr>
            <p:ph type="dt" sz="half" idx="10"/>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11"/>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12"/>
          </p:nvPr>
        </p:nvSpPr>
        <p:spPr/>
        <p:txBody>
          <a:bodyPr/>
          <a:lstStyle/>
          <a:p>
            <a:pPr algn="l"/>
            <a:fld id="{87FD5303-69AD-2E4D-B18B-E5EED0F0A60B}" type="slidenum">
              <a:rPr lang="en-US" smtClean="0"/>
              <a:pPr algn="l"/>
              <a:t>36</a:t>
            </a:fld>
            <a:r>
              <a:rPr lang="en-US" smtClean="0"/>
              <a:t>    </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075543" y="2219458"/>
            <a:ext cx="3077028"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All "Good" Page Splits</a:t>
            </a:r>
          </a:p>
          <a:p>
            <a:pPr algn="ctr"/>
            <a:r>
              <a:rPr lang="en-US" dirty="0" smtClean="0">
                <a:latin typeface="Arial Black" panose="020B0A04020102020204" pitchFamily="34" charset="0"/>
              </a:rPr>
              <a:t>(NO Fragmentation)</a:t>
            </a:r>
            <a:endParaRPr lang="en-US" dirty="0">
              <a:latin typeface="Arial Black" panose="020B0A04020102020204" pitchFamily="34" charset="0"/>
            </a:endParaRPr>
          </a:p>
        </p:txBody>
      </p:sp>
      <p:cxnSp>
        <p:nvCxnSpPr>
          <p:cNvPr id="9" name="Straight Arrow Connector 8"/>
          <p:cNvCxnSpPr/>
          <p:nvPr/>
        </p:nvCxnSpPr>
        <p:spPr>
          <a:xfrm flipH="1">
            <a:off x="1582057" y="2865789"/>
            <a:ext cx="2032000" cy="218518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309257" y="2865789"/>
            <a:ext cx="304800" cy="173524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0" y="1143000"/>
            <a:ext cx="755939" cy="425631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9" name="Rectangle 18"/>
          <p:cNvSpPr/>
          <p:nvPr/>
        </p:nvSpPr>
        <p:spPr>
          <a:xfrm>
            <a:off x="377969" y="5353051"/>
            <a:ext cx="8591860" cy="62865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24" name="Straight Arrow Connector 23"/>
          <p:cNvCxnSpPr/>
          <p:nvPr/>
        </p:nvCxnSpPr>
        <p:spPr>
          <a:xfrm>
            <a:off x="7170053" y="3356544"/>
            <a:ext cx="630922"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7170053" y="3508944"/>
            <a:ext cx="869047"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7170053" y="3661344"/>
            <a:ext cx="1107172"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7170053" y="3813744"/>
            <a:ext cx="1345297"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7170053" y="3958380"/>
            <a:ext cx="1588185" cy="776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173968" y="1704886"/>
            <a:ext cx="5007428" cy="3139321"/>
          </a:xfrm>
          <a:prstGeom prst="rect">
            <a:avLst/>
          </a:prstGeom>
          <a:solidFill>
            <a:schemeClr val="bg1"/>
          </a:solidFill>
          <a:ln w="38100">
            <a:solidFill>
              <a:srgbClr val="FF0000"/>
            </a:solidFill>
          </a:ln>
        </p:spPr>
        <p:txBody>
          <a:bodyPr wrap="square" rtlCol="0">
            <a:spAutoFit/>
          </a:bodyPr>
          <a:lstStyle/>
          <a:p>
            <a:r>
              <a:rPr lang="en-US" dirty="0" smtClean="0">
                <a:latin typeface="Arial Black" panose="020B0A04020102020204" pitchFamily="34" charset="0"/>
              </a:rPr>
              <a:t>Any </a:t>
            </a:r>
            <a:r>
              <a:rPr lang="en-US" u="sng" dirty="0" smtClean="0">
                <a:latin typeface="Arial Black" panose="020B0A04020102020204" pitchFamily="34" charset="0"/>
              </a:rPr>
              <a:t>Increase</a:t>
            </a:r>
            <a:r>
              <a:rPr lang="en-US" dirty="0" smtClean="0">
                <a:latin typeface="Arial Black" panose="020B0A04020102020204" pitchFamily="34" charset="0"/>
              </a:rPr>
              <a:t> in Page Count is due to:</a:t>
            </a:r>
          </a:p>
          <a:p>
            <a:pPr marL="342900" indent="-342900">
              <a:buAutoNum type="arabicPeriod"/>
            </a:pPr>
            <a:r>
              <a:rPr lang="en-US" dirty="0" smtClean="0">
                <a:latin typeface="Arial Black" panose="020B0A04020102020204" pitchFamily="34" charset="0"/>
              </a:rPr>
              <a:t>Page Splits</a:t>
            </a:r>
            <a:br>
              <a:rPr lang="en-US" dirty="0" smtClean="0">
                <a:latin typeface="Arial Black" panose="020B0A04020102020204" pitchFamily="34" charset="0"/>
              </a:rPr>
            </a:br>
            <a:r>
              <a:rPr lang="en-US" dirty="0" smtClean="0">
                <a:latin typeface="Arial Black" panose="020B0A04020102020204" pitchFamily="34" charset="0"/>
              </a:rPr>
              <a:t>Good or Bad but virtually ALL bad except for Baseline.</a:t>
            </a:r>
          </a:p>
          <a:p>
            <a:pPr marL="342900" indent="-342900">
              <a:buAutoNum type="arabicPeriod"/>
            </a:pPr>
            <a:r>
              <a:rPr lang="en-US" dirty="0" smtClean="0">
                <a:latin typeface="Arial Black" panose="020B0A04020102020204" pitchFamily="34" charset="0"/>
              </a:rPr>
              <a:t>Index Rebuilds (No Reorgs)</a:t>
            </a:r>
            <a:br>
              <a:rPr lang="en-US" dirty="0" smtClean="0">
                <a:latin typeface="Arial Black" panose="020B0A04020102020204" pitchFamily="34" charset="0"/>
              </a:rPr>
            </a:br>
            <a:r>
              <a:rPr lang="en-US" dirty="0" smtClean="0">
                <a:latin typeface="Arial Black" panose="020B0A04020102020204" pitchFamily="34" charset="0"/>
              </a:rPr>
              <a:t>Will produce nearly vertical increases (NOT Page Splits).</a:t>
            </a:r>
          </a:p>
          <a:p>
            <a:endParaRPr lang="en-US" dirty="0">
              <a:latin typeface="Arial Black" panose="020B0A04020102020204" pitchFamily="34" charset="0"/>
            </a:endParaRPr>
          </a:p>
          <a:p>
            <a:r>
              <a:rPr lang="en-US" dirty="0" smtClean="0">
                <a:latin typeface="Arial Black" panose="020B0A04020102020204" pitchFamily="34" charset="0"/>
              </a:rPr>
              <a:t>Any </a:t>
            </a:r>
            <a:r>
              <a:rPr lang="en-US" u="sng" dirty="0" smtClean="0">
                <a:latin typeface="Arial Black" panose="020B0A04020102020204" pitchFamily="34" charset="0"/>
              </a:rPr>
              <a:t>Decrease</a:t>
            </a:r>
            <a:r>
              <a:rPr lang="en-US" dirty="0" smtClean="0">
                <a:latin typeface="Arial Black" panose="020B0A04020102020204" pitchFamily="34" charset="0"/>
              </a:rPr>
              <a:t> in Page Count due to:</a:t>
            </a:r>
          </a:p>
          <a:p>
            <a:pPr marL="342900" indent="-342900">
              <a:buAutoNum type="arabicPeriod"/>
            </a:pPr>
            <a:r>
              <a:rPr lang="en-US" dirty="0" smtClean="0">
                <a:latin typeface="Arial Black" panose="020B0A04020102020204" pitchFamily="34" charset="0"/>
              </a:rPr>
              <a:t>Reorg</a:t>
            </a:r>
          </a:p>
          <a:p>
            <a:pPr marL="342900" indent="-342900">
              <a:buAutoNum type="arabicPeriod"/>
            </a:pPr>
            <a:r>
              <a:rPr lang="en-US" dirty="0" smtClean="0">
                <a:latin typeface="Arial Black" panose="020B0A04020102020204" pitchFamily="34" charset="0"/>
              </a:rPr>
              <a:t>Rebuild</a:t>
            </a:r>
            <a:endParaRPr lang="en-US" dirty="0">
              <a:latin typeface="Arial Black" panose="020B0A04020102020204" pitchFamily="34" charset="0"/>
            </a:endParaRPr>
          </a:p>
        </p:txBody>
      </p:sp>
      <p:cxnSp>
        <p:nvCxnSpPr>
          <p:cNvPr id="15" name="Straight Arrow Connector 14"/>
          <p:cNvCxnSpPr/>
          <p:nvPr/>
        </p:nvCxnSpPr>
        <p:spPr>
          <a:xfrm>
            <a:off x="3614057" y="2865789"/>
            <a:ext cx="1422400" cy="122724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614057" y="2865789"/>
            <a:ext cx="3396343" cy="74826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14" idx="1"/>
          </p:cNvCxnSpPr>
          <p:nvPr/>
        </p:nvCxnSpPr>
        <p:spPr>
          <a:xfrm>
            <a:off x="755939" y="3271157"/>
            <a:ext cx="1418029" cy="339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194560" y="2615184"/>
            <a:ext cx="5007428" cy="1477328"/>
          </a:xfrm>
          <a:prstGeom prst="rect">
            <a:avLst/>
          </a:prstGeom>
          <a:solidFill>
            <a:schemeClr val="bg1"/>
          </a:solidFill>
          <a:ln w="38100">
            <a:solidFill>
              <a:srgbClr val="FF0000"/>
            </a:solidFill>
          </a:ln>
        </p:spPr>
        <p:txBody>
          <a:bodyPr wrap="square" rtlCol="0">
            <a:spAutoFit/>
          </a:bodyPr>
          <a:lstStyle/>
          <a:p>
            <a:pPr marL="342900" indent="-342900">
              <a:buFont typeface="+mj-lt"/>
              <a:buAutoNum type="arabicPeriod"/>
            </a:pPr>
            <a:r>
              <a:rPr lang="en-US" dirty="0" smtClean="0">
                <a:latin typeface="Arial Black" panose="020B0A04020102020204" pitchFamily="34" charset="0"/>
              </a:rPr>
              <a:t>Day Labels at beginning of "Sunday".</a:t>
            </a:r>
          </a:p>
          <a:p>
            <a:pPr marL="342900" indent="-342900">
              <a:buFont typeface="+mj-lt"/>
              <a:buAutoNum type="arabicPeriod"/>
            </a:pPr>
            <a:r>
              <a:rPr lang="en-US" dirty="0" smtClean="0">
                <a:latin typeface="Arial Black" panose="020B0A04020102020204" pitchFamily="34" charset="0"/>
              </a:rPr>
              <a:t>Vertical Lines</a:t>
            </a:r>
            <a:r>
              <a:rPr lang="en-US" dirty="0">
                <a:latin typeface="Arial Black" panose="020B0A04020102020204" pitchFamily="34" charset="0"/>
              </a:rPr>
              <a:t/>
            </a:r>
            <a:br>
              <a:rPr lang="en-US" dirty="0">
                <a:latin typeface="Arial Black" panose="020B0A04020102020204" pitchFamily="34" charset="0"/>
              </a:rPr>
            </a:br>
            <a:r>
              <a:rPr lang="en-US" dirty="0" smtClean="0">
                <a:latin typeface="Arial Black" panose="020B0A04020102020204" pitchFamily="34" charset="0"/>
              </a:rPr>
              <a:t>1 Day on 5 Week charts</a:t>
            </a:r>
            <a:br>
              <a:rPr lang="en-US" dirty="0" smtClean="0">
                <a:latin typeface="Arial Black" panose="020B0A04020102020204" pitchFamily="34" charset="0"/>
              </a:rPr>
            </a:br>
            <a:r>
              <a:rPr lang="en-US" dirty="0" smtClean="0">
                <a:latin typeface="Arial Black" panose="020B0A04020102020204" pitchFamily="34" charset="0"/>
              </a:rPr>
              <a:t>1 Week on 1 Year charts</a:t>
            </a:r>
          </a:p>
        </p:txBody>
      </p:sp>
      <p:cxnSp>
        <p:nvCxnSpPr>
          <p:cNvPr id="21" name="Straight Arrow Connector 20"/>
          <p:cNvCxnSpPr>
            <a:stCxn id="19" idx="0"/>
            <a:endCxn id="20" idx="2"/>
          </p:cNvCxnSpPr>
          <p:nvPr/>
        </p:nvCxnSpPr>
        <p:spPr>
          <a:xfrm flipV="1">
            <a:off x="4673899" y="4092512"/>
            <a:ext cx="24375" cy="126053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167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outVertical)">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par>
                                <p:cTn id="27" presetID="16" presetClass="entr" presetSubtype="37"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outVertic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arn(outVertical)">
                                      <p:cBhvr>
                                        <p:cTn id="34" dur="500"/>
                                        <p:tgtEl>
                                          <p:spTgt spid="20"/>
                                        </p:tgtEl>
                                      </p:cBhvr>
                                    </p:animEffect>
                                  </p:childTnLst>
                                </p:cTn>
                              </p:par>
                              <p:par>
                                <p:cTn id="35" presetID="22" presetClass="entr" presetSubtype="4"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100"/>
                                        <p:tgtEl>
                                          <p:spTgt spid="24"/>
                                        </p:tgtEl>
                                      </p:cBhvr>
                                    </p:animEffect>
                                  </p:childTnLst>
                                </p:cTn>
                              </p:par>
                            </p:childTnLst>
                          </p:cTn>
                        </p:par>
                        <p:par>
                          <p:cTn id="43" fill="hold">
                            <p:stCondLst>
                              <p:cond delay="100"/>
                            </p:stCondLst>
                            <p:childTnLst>
                              <p:par>
                                <p:cTn id="44" presetID="22" presetClass="entr" presetSubtype="8"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100"/>
                                        <p:tgtEl>
                                          <p:spTgt spid="28"/>
                                        </p:tgtEl>
                                      </p:cBhvr>
                                    </p:animEffect>
                                  </p:childTnLst>
                                </p:cTn>
                              </p:par>
                            </p:childTnLst>
                          </p:cTn>
                        </p:par>
                        <p:par>
                          <p:cTn id="47" fill="hold">
                            <p:stCondLst>
                              <p:cond delay="200"/>
                            </p:stCondLst>
                            <p:childTnLst>
                              <p:par>
                                <p:cTn id="48" presetID="22" presetClass="entr" presetSubtype="8"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100"/>
                                        <p:tgtEl>
                                          <p:spTgt spid="30"/>
                                        </p:tgtEl>
                                      </p:cBhvr>
                                    </p:animEffect>
                                  </p:childTnLst>
                                </p:cTn>
                              </p:par>
                            </p:childTnLst>
                          </p:cTn>
                        </p:par>
                        <p:par>
                          <p:cTn id="51" fill="hold">
                            <p:stCondLst>
                              <p:cond delay="300"/>
                            </p:stCondLst>
                            <p:childTnLst>
                              <p:par>
                                <p:cTn id="52" presetID="22" presetClass="entr" presetSubtype="8"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left)">
                                      <p:cBhvr>
                                        <p:cTn id="54" dur="100"/>
                                        <p:tgtEl>
                                          <p:spTgt spid="31"/>
                                        </p:tgtEl>
                                      </p:cBhvr>
                                    </p:animEffect>
                                  </p:childTnLst>
                                </p:cTn>
                              </p:par>
                            </p:childTnLst>
                          </p:cTn>
                        </p:par>
                        <p:par>
                          <p:cTn id="55" fill="hold">
                            <p:stCondLst>
                              <p:cond delay="400"/>
                            </p:stCondLst>
                            <p:childTnLst>
                              <p:par>
                                <p:cTn id="56" presetID="22" presetClass="entr" presetSubtype="8"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1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20"/>
                                        </p:tgtEl>
                                      </p:cBhvr>
                                    </p:animEffect>
                                    <p:set>
                                      <p:cBhvr>
                                        <p:cTn id="66" dur="1" fill="hold">
                                          <p:stCondLst>
                                            <p:cond delay="499"/>
                                          </p:stCondLst>
                                        </p:cTn>
                                        <p:tgtEl>
                                          <p:spTgt spid="20"/>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1"/>
                                        </p:tgtEl>
                                      </p:cBhvr>
                                    </p:animEffect>
                                    <p:set>
                                      <p:cBhvr>
                                        <p:cTn id="69" dur="1" fill="hold">
                                          <p:stCondLst>
                                            <p:cond delay="499"/>
                                          </p:stCondLst>
                                        </p:cTn>
                                        <p:tgtEl>
                                          <p:spTgt spid="2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24"/>
                                        </p:tgtEl>
                                      </p:cBhvr>
                                    </p:animEffect>
                                    <p:set>
                                      <p:cBhvr>
                                        <p:cTn id="72" dur="1" fill="hold">
                                          <p:stCondLst>
                                            <p:cond delay="499"/>
                                          </p:stCondLst>
                                        </p:cTn>
                                        <p:tgtEl>
                                          <p:spTgt spid="24"/>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1"/>
                                        </p:tgtEl>
                                      </p:cBhvr>
                                    </p:animEffect>
                                    <p:set>
                                      <p:cBhvr>
                                        <p:cTn id="81" dur="1" fill="hold">
                                          <p:stCondLst>
                                            <p:cond delay="499"/>
                                          </p:stCondLst>
                                        </p:cTn>
                                        <p:tgtEl>
                                          <p:spTgt spid="3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2"/>
                                        </p:tgtEl>
                                      </p:cBhvr>
                                    </p:animEffect>
                                    <p:set>
                                      <p:cBhvr>
                                        <p:cTn id="84" dur="1" fill="hold">
                                          <p:stCondLst>
                                            <p:cond delay="499"/>
                                          </p:stCondLst>
                                        </p:cTn>
                                        <p:tgtEl>
                                          <p:spTgt spid="32"/>
                                        </p:tgtEl>
                                        <p:attrNameLst>
                                          <p:attrName>style.visibility</p:attrName>
                                        </p:attrNameLst>
                                      </p:cBhvr>
                                      <p:to>
                                        <p:strVal val="hidden"/>
                                      </p:to>
                                    </p:set>
                                  </p:childTnLst>
                                </p:cTn>
                              </p:par>
                              <p:par>
                                <p:cTn id="85" presetID="22" presetClass="entr" presetSubtype="8" fill="hold" nodeType="withEffect">
                                  <p:stCondLst>
                                    <p:cond delay="0"/>
                                  </p:stCondLst>
                                  <p:childTnLst>
                                    <p:set>
                                      <p:cBhvr>
                                        <p:cTn id="86" dur="1" fill="hold">
                                          <p:stCondLst>
                                            <p:cond delay="0"/>
                                          </p:stCondLst>
                                        </p:cTn>
                                        <p:tgtEl>
                                          <p:spTgt spid="2053"/>
                                        </p:tgtEl>
                                        <p:attrNameLst>
                                          <p:attrName>style.visibility</p:attrName>
                                        </p:attrNameLst>
                                      </p:cBhvr>
                                      <p:to>
                                        <p:strVal val="visible"/>
                                      </p:to>
                                    </p:set>
                                    <p:animEffect transition="in" filter="wipe(left)">
                                      <p:cBhvr>
                                        <p:cTn id="87" dur="5000"/>
                                        <p:tgtEl>
                                          <p:spTgt spid="2053"/>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37" fill="hold" grpId="0" nodeType="click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barn(outVertical)">
                                      <p:cBhvr>
                                        <p:cTn id="92" dur="500"/>
                                        <p:tgtEl>
                                          <p:spTgt spid="6"/>
                                        </p:tgtEl>
                                      </p:cBhvr>
                                    </p:animEffect>
                                  </p:childTnLst>
                                </p:cTn>
                              </p:par>
                              <p:par>
                                <p:cTn id="93" presetID="22" presetClass="entr" presetSubtype="1" fill="hold" nodeType="with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wipe(up)">
                                      <p:cBhvr>
                                        <p:cTn id="95" dur="500"/>
                                        <p:tgtEl>
                                          <p:spTgt spid="9"/>
                                        </p:tgtEl>
                                      </p:cBhvr>
                                    </p:animEffect>
                                  </p:childTnLst>
                                </p:cTn>
                              </p:par>
                              <p:par>
                                <p:cTn id="96" presetID="22" presetClass="entr" presetSubtype="1" fill="hold" nodeType="with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wipe(up)">
                                      <p:cBhvr>
                                        <p:cTn id="98" dur="500"/>
                                        <p:tgtEl>
                                          <p:spTgt spid="12"/>
                                        </p:tgtEl>
                                      </p:cBhvr>
                                    </p:animEffect>
                                  </p:childTnLst>
                                </p:cTn>
                              </p:par>
                              <p:par>
                                <p:cTn id="99" presetID="22" presetClass="entr" presetSubtype="1" fill="hold" nodeType="with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wipe(up)">
                                      <p:cBhvr>
                                        <p:cTn id="101" dur="500"/>
                                        <p:tgtEl>
                                          <p:spTgt spid="15"/>
                                        </p:tgtEl>
                                      </p:cBhvr>
                                    </p:animEffect>
                                  </p:childTnLst>
                                </p:cTn>
                              </p:par>
                              <p:par>
                                <p:cTn id="102" presetID="22" presetClass="entr" presetSubtype="1" fill="hold"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wipe(up)">
                                      <p:cBhvr>
                                        <p:cTn id="10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19" grpId="0" animBg="1"/>
      <p:bldP spid="19" grpId="1" animBg="1"/>
      <p:bldP spid="14" grpId="0" animBg="1"/>
      <p:bldP spid="14" grpId="1" animBg="1"/>
      <p:bldP spid="20" grpId="0" animBg="1"/>
      <p:bldP spid="20"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37</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Remember</a:t>
            </a:r>
            <a:endParaRPr lang="en-US" dirty="0"/>
          </a:p>
        </p:txBody>
      </p:sp>
      <p:sp>
        <p:nvSpPr>
          <p:cNvPr id="6" name="Content Placeholder 5"/>
          <p:cNvSpPr>
            <a:spLocks noGrp="1"/>
          </p:cNvSpPr>
          <p:nvPr>
            <p:ph sz="quarter" idx="10"/>
          </p:nvPr>
        </p:nvSpPr>
        <p:spPr/>
        <p:txBody>
          <a:bodyPr>
            <a:normAutofit/>
          </a:bodyPr>
          <a:lstStyle/>
          <a:p>
            <a:r>
              <a:rPr lang="en-US" dirty="0" smtClean="0"/>
              <a:t>ALL page splits are bad…</a:t>
            </a:r>
          </a:p>
          <a:p>
            <a:r>
              <a:rPr lang="en-US" dirty="0" smtClean="0"/>
              <a:t>… Even the "Good" ones.</a:t>
            </a:r>
          </a:p>
          <a:p>
            <a:pPr marL="0" indent="0">
              <a:buNone/>
            </a:pPr>
            <a:endParaRPr lang="en-US" dirty="0" smtClean="0"/>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46236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38</a:t>
            </a:fld>
            <a:r>
              <a:rPr lang="en-US" smtClean="0"/>
              <a:t>    </a:t>
            </a:r>
            <a:endParaRPr lang="en-US" dirty="0"/>
          </a:p>
        </p:txBody>
      </p:sp>
      <p:sp>
        <p:nvSpPr>
          <p:cNvPr id="5" name="Title 4"/>
          <p:cNvSpPr>
            <a:spLocks noGrp="1"/>
          </p:cNvSpPr>
          <p:nvPr>
            <p:ph type="title"/>
          </p:nvPr>
        </p:nvSpPr>
        <p:spPr/>
        <p:txBody>
          <a:bodyPr>
            <a:normAutofit/>
          </a:bodyPr>
          <a:lstStyle/>
          <a:p>
            <a:r>
              <a:rPr lang="en-US" dirty="0"/>
              <a:t>Best Practice - Weekly </a:t>
            </a:r>
            <a:r>
              <a:rPr lang="en-US" dirty="0" smtClean="0"/>
              <a:t>Defrag</a:t>
            </a:r>
            <a:br>
              <a:rPr lang="en-US" dirty="0" smtClean="0"/>
            </a:br>
            <a:r>
              <a:rPr lang="en-US" dirty="0" smtClean="0">
                <a:solidFill>
                  <a:srgbClr val="FFFF00"/>
                </a:solidFill>
              </a:rPr>
              <a:t>The Horror of 100% Fill Factor</a:t>
            </a:r>
            <a:endParaRPr lang="en-US" dirty="0">
              <a:solidFill>
                <a:srgbClr val="FFFF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43000"/>
            <a:ext cx="915035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747658" y="4404640"/>
            <a:ext cx="3077028"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Virtually All "BAD" Page Splits</a:t>
            </a:r>
          </a:p>
        </p:txBody>
      </p:sp>
      <p:cxnSp>
        <p:nvCxnSpPr>
          <p:cNvPr id="12" name="Straight Arrow Connector 11"/>
          <p:cNvCxnSpPr>
            <a:stCxn id="14" idx="2"/>
          </p:cNvCxnSpPr>
          <p:nvPr/>
        </p:nvCxnSpPr>
        <p:spPr>
          <a:xfrm flipH="1">
            <a:off x="1676399" y="2913687"/>
            <a:ext cx="987570" cy="196311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5938" y="1990357"/>
            <a:ext cx="3816062"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No Defrag until 1,000 pages.</a:t>
            </a:r>
          </a:p>
          <a:p>
            <a:pPr algn="ctr"/>
            <a:r>
              <a:rPr lang="en-US" dirty="0" smtClean="0">
                <a:latin typeface="Arial Black" panose="020B0A04020102020204" pitchFamily="34" charset="0"/>
              </a:rPr>
              <a:t>Creates</a:t>
            </a:r>
            <a:br>
              <a:rPr lang="en-US" dirty="0" smtClean="0">
                <a:latin typeface="Arial Black" panose="020B0A04020102020204" pitchFamily="34" charset="0"/>
              </a:rPr>
            </a:br>
            <a:r>
              <a:rPr lang="en-US" dirty="0" smtClean="0">
                <a:latin typeface="Arial Black" panose="020B0A04020102020204" pitchFamily="34" charset="0"/>
              </a:rPr>
              <a:t>"Natural FILL FACTOR"</a:t>
            </a:r>
          </a:p>
        </p:txBody>
      </p:sp>
      <p:sp>
        <p:nvSpPr>
          <p:cNvPr id="16" name="TextBox 15"/>
          <p:cNvSpPr txBox="1"/>
          <p:nvPr/>
        </p:nvSpPr>
        <p:spPr>
          <a:xfrm>
            <a:off x="2467429" y="1529700"/>
            <a:ext cx="3816062"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Sudden drop in page count is due to defragmentation.</a:t>
            </a:r>
          </a:p>
        </p:txBody>
      </p:sp>
      <p:cxnSp>
        <p:nvCxnSpPr>
          <p:cNvPr id="17" name="Straight Arrow Connector 16"/>
          <p:cNvCxnSpPr/>
          <p:nvPr/>
        </p:nvCxnSpPr>
        <p:spPr>
          <a:xfrm flipH="1">
            <a:off x="2609851" y="2176031"/>
            <a:ext cx="859064" cy="259794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6" idx="2"/>
          </p:cNvCxnSpPr>
          <p:nvPr/>
        </p:nvCxnSpPr>
        <p:spPr>
          <a:xfrm flipH="1">
            <a:off x="4165600" y="2176031"/>
            <a:ext cx="209860" cy="191699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515429" y="2176031"/>
            <a:ext cx="351971" cy="131488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6" idx="3"/>
          </p:cNvCxnSpPr>
          <p:nvPr/>
        </p:nvCxnSpPr>
        <p:spPr>
          <a:xfrm>
            <a:off x="6283491" y="1852866"/>
            <a:ext cx="1255547" cy="77127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544906" y="4338638"/>
            <a:ext cx="238125" cy="509708"/>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45" name="Rectangle 44"/>
          <p:cNvSpPr/>
          <p:nvPr/>
        </p:nvSpPr>
        <p:spPr>
          <a:xfrm>
            <a:off x="4221306" y="3490913"/>
            <a:ext cx="238125" cy="936106"/>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46" name="Rectangle 45"/>
          <p:cNvSpPr/>
          <p:nvPr/>
        </p:nvSpPr>
        <p:spPr>
          <a:xfrm>
            <a:off x="5897706" y="2714625"/>
            <a:ext cx="238125" cy="1298057"/>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47" name="Rectangle 46"/>
          <p:cNvSpPr/>
          <p:nvPr/>
        </p:nvSpPr>
        <p:spPr>
          <a:xfrm>
            <a:off x="7574106" y="1990357"/>
            <a:ext cx="238125" cy="1586281"/>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48" name="TextBox 47"/>
          <p:cNvSpPr txBox="1"/>
          <p:nvPr/>
        </p:nvSpPr>
        <p:spPr>
          <a:xfrm>
            <a:off x="2467429" y="1529700"/>
            <a:ext cx="3816062"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No Room on pages caused massive Page Splits</a:t>
            </a:r>
          </a:p>
          <a:p>
            <a:pPr algn="ctr"/>
            <a:r>
              <a:rPr lang="en-US" dirty="0" smtClean="0">
                <a:latin typeface="Arial Black" panose="020B0A04020102020204" pitchFamily="34" charset="0"/>
              </a:rPr>
              <a:t>all day Monday!!!.</a:t>
            </a:r>
          </a:p>
        </p:txBody>
      </p:sp>
      <p:cxnSp>
        <p:nvCxnSpPr>
          <p:cNvPr id="49" name="Straight Arrow Connector 48"/>
          <p:cNvCxnSpPr>
            <a:endCxn id="42" idx="0"/>
          </p:cNvCxnSpPr>
          <p:nvPr/>
        </p:nvCxnSpPr>
        <p:spPr>
          <a:xfrm flipH="1">
            <a:off x="2663969" y="2445328"/>
            <a:ext cx="679306" cy="189331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8" idx="2"/>
            <a:endCxn id="45" idx="0"/>
          </p:cNvCxnSpPr>
          <p:nvPr/>
        </p:nvCxnSpPr>
        <p:spPr>
          <a:xfrm flipH="1">
            <a:off x="4340369" y="2453030"/>
            <a:ext cx="35091" cy="103788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endCxn id="46" idx="0"/>
          </p:cNvCxnSpPr>
          <p:nvPr/>
        </p:nvCxnSpPr>
        <p:spPr>
          <a:xfrm>
            <a:off x="5766099" y="2453030"/>
            <a:ext cx="250670" cy="26159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8" idx="3"/>
          </p:cNvCxnSpPr>
          <p:nvPr/>
        </p:nvCxnSpPr>
        <p:spPr>
          <a:xfrm>
            <a:off x="6283491" y="1991365"/>
            <a:ext cx="1290615" cy="24713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5747658" y="4404639"/>
            <a:ext cx="3077028"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TONS OF BLOCKING!!!</a:t>
            </a:r>
          </a:p>
        </p:txBody>
      </p:sp>
    </p:spTree>
    <p:extLst>
      <p:ext uri="{BB962C8B-B14F-4D97-AF65-F5344CB8AC3E}">
        <p14:creationId xmlns:p14="http://schemas.microsoft.com/office/powerpoint/2010/main" val="353478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wipe(left)">
                                      <p:cBhvr>
                                        <p:cTn id="7" dur="50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500"/>
                                        <p:tgtEl>
                                          <p:spTgt spid="14"/>
                                        </p:tgtEl>
                                      </p:cBhvr>
                                    </p:animEffect>
                                  </p:childTnLst>
                                </p:cTn>
                              </p:par>
                              <p:par>
                                <p:cTn id="18" presetID="22" presetClass="entr" presetSubtype="1"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6" presetClass="entr" presetSubtype="37"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outVertical)">
                                      <p:cBhvr>
                                        <p:cTn id="31" dur="500"/>
                                        <p:tgtEl>
                                          <p:spTgt spid="16"/>
                                        </p:tgtEl>
                                      </p:cBhvr>
                                    </p:animEffect>
                                  </p:childTnLst>
                                </p:cTn>
                              </p:par>
                              <p:par>
                                <p:cTn id="32" presetID="22" presetClass="entr" presetSubtype="1"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par>
                                <p:cTn id="35" presetID="22" presetClass="entr" presetSubtype="1"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par>
                                <p:cTn id="38" presetID="22" presetClass="entr" presetSubtype="1"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up)">
                                      <p:cBhvr>
                                        <p:cTn id="40" dur="500"/>
                                        <p:tgtEl>
                                          <p:spTgt spid="23"/>
                                        </p:tgtEl>
                                      </p:cBhvr>
                                    </p:animEffect>
                                  </p:childTnLst>
                                </p:cTn>
                              </p:par>
                              <p:par>
                                <p:cTn id="41" presetID="22" presetClass="entr" presetSubtype="1"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up)">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0"/>
                                        </p:tgtEl>
                                      </p:cBhvr>
                                    </p:animEffect>
                                    <p:set>
                                      <p:cBhvr>
                                        <p:cTn id="54" dur="1" fill="hold">
                                          <p:stCondLst>
                                            <p:cond delay="499"/>
                                          </p:stCondLst>
                                        </p:cTn>
                                        <p:tgtEl>
                                          <p:spTgt spid="20"/>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26"/>
                                        </p:tgtEl>
                                      </p:cBhvr>
                                    </p:animEffect>
                                    <p:set>
                                      <p:cBhvr>
                                        <p:cTn id="60" dur="1" fill="hold">
                                          <p:stCondLst>
                                            <p:cond delay="499"/>
                                          </p:stCondLst>
                                        </p:cTn>
                                        <p:tgtEl>
                                          <p:spTgt spid="26"/>
                                        </p:tgtEl>
                                        <p:attrNameLst>
                                          <p:attrName>style.visibility</p:attrName>
                                        </p:attrNameLst>
                                      </p:cBhvr>
                                      <p:to>
                                        <p:strVal val="hidden"/>
                                      </p:to>
                                    </p:set>
                                  </p:childTnLst>
                                </p:cTn>
                              </p:par>
                              <p:par>
                                <p:cTn id="61" presetID="16" presetClass="entr" presetSubtype="37"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barn(outVertical)">
                                      <p:cBhvr>
                                        <p:cTn id="63" dur="500"/>
                                        <p:tgtEl>
                                          <p:spTgt spid="48"/>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wipe(up)">
                                      <p:cBhvr>
                                        <p:cTn id="66" dur="500"/>
                                        <p:tgtEl>
                                          <p:spTgt spid="4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up)">
                                      <p:cBhvr>
                                        <p:cTn id="69" dur="500"/>
                                        <p:tgtEl>
                                          <p:spTgt spid="45"/>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up)">
                                      <p:cBhvr>
                                        <p:cTn id="72" dur="500"/>
                                        <p:tgtEl>
                                          <p:spTgt spid="46"/>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up)">
                                      <p:cBhvr>
                                        <p:cTn id="75" dur="500"/>
                                        <p:tgtEl>
                                          <p:spTgt spid="47"/>
                                        </p:tgtEl>
                                      </p:cBhvr>
                                    </p:animEffect>
                                  </p:childTnLst>
                                </p:cTn>
                              </p:par>
                              <p:par>
                                <p:cTn id="76" presetID="22" presetClass="entr" presetSubtype="1"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wipe(up)">
                                      <p:cBhvr>
                                        <p:cTn id="78" dur="500"/>
                                        <p:tgtEl>
                                          <p:spTgt spid="49"/>
                                        </p:tgtEl>
                                      </p:cBhvr>
                                    </p:animEffect>
                                  </p:childTnLst>
                                </p:cTn>
                              </p:par>
                              <p:par>
                                <p:cTn id="79" presetID="22" presetClass="entr" presetSubtype="1"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wipe(up)">
                                      <p:cBhvr>
                                        <p:cTn id="81" dur="500"/>
                                        <p:tgtEl>
                                          <p:spTgt spid="50"/>
                                        </p:tgtEl>
                                      </p:cBhvr>
                                    </p:animEffect>
                                  </p:childTnLst>
                                </p:cTn>
                              </p:par>
                              <p:par>
                                <p:cTn id="82" presetID="22" presetClass="entr" presetSubtype="1"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up)">
                                      <p:cBhvr>
                                        <p:cTn id="84" dur="500"/>
                                        <p:tgtEl>
                                          <p:spTgt spid="51"/>
                                        </p:tgtEl>
                                      </p:cBhvr>
                                    </p:animEffect>
                                  </p:childTnLst>
                                </p:cTn>
                              </p:par>
                              <p:par>
                                <p:cTn id="85" presetID="22" presetClass="entr" presetSubtype="1"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up)">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9"/>
                                        </p:tgtEl>
                                      </p:cBhvr>
                                    </p:animEffect>
                                    <p:set>
                                      <p:cBhvr>
                                        <p:cTn id="92" dur="1" fill="hold">
                                          <p:stCondLst>
                                            <p:cond delay="499"/>
                                          </p:stCondLst>
                                        </p:cTn>
                                        <p:tgtEl>
                                          <p:spTgt spid="9"/>
                                        </p:tgtEl>
                                        <p:attrNameLst>
                                          <p:attrName>style.visibility</p:attrName>
                                        </p:attrNameLst>
                                      </p:cBhvr>
                                      <p:to>
                                        <p:strVal val="hidden"/>
                                      </p:to>
                                    </p:set>
                                  </p:childTnLst>
                                </p:cTn>
                              </p:par>
                              <p:par>
                                <p:cTn id="93" presetID="16" presetClass="entr" presetSubtype="37"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barn(outVertical)">
                                      <p:cBhvr>
                                        <p:cTn id="9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4" grpId="0" animBg="1"/>
      <p:bldP spid="14" grpId="1" animBg="1"/>
      <p:bldP spid="16" grpId="0" animBg="1"/>
      <p:bldP spid="16" grpId="1" animBg="1"/>
      <p:bldP spid="42" grpId="0" animBg="1"/>
      <p:bldP spid="45" grpId="0" animBg="1"/>
      <p:bldP spid="46" grpId="0" animBg="1"/>
      <p:bldP spid="47" grpId="0" animBg="1"/>
      <p:bldP spid="48" grpId="0" animBg="1"/>
      <p:bldP spid="6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39</a:t>
            </a:fld>
            <a:r>
              <a:rPr lang="en-US" smtClean="0"/>
              <a:t>    </a:t>
            </a:r>
            <a:endParaRPr lang="en-US" dirty="0"/>
          </a:p>
        </p:txBody>
      </p:sp>
      <p:sp>
        <p:nvSpPr>
          <p:cNvPr id="5" name="Title 4"/>
          <p:cNvSpPr>
            <a:spLocks noGrp="1"/>
          </p:cNvSpPr>
          <p:nvPr>
            <p:ph type="title"/>
          </p:nvPr>
        </p:nvSpPr>
        <p:spPr/>
        <p:txBody>
          <a:bodyPr>
            <a:normAutofit/>
          </a:bodyPr>
          <a:lstStyle/>
          <a:p>
            <a:r>
              <a:rPr lang="en-US" dirty="0"/>
              <a:t>Best Practice - Weekly </a:t>
            </a:r>
            <a:r>
              <a:rPr lang="en-US" dirty="0" smtClean="0"/>
              <a:t>Defrag</a:t>
            </a:r>
            <a:br>
              <a:rPr lang="en-US" dirty="0" smtClean="0"/>
            </a:br>
            <a:r>
              <a:rPr lang="en-US" dirty="0" smtClean="0"/>
              <a:t>The ARE "Hints to be had"!</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747658" y="4404640"/>
            <a:ext cx="3077028"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Virtually All "BAD" Page Splits</a:t>
            </a:r>
          </a:p>
        </p:txBody>
      </p:sp>
      <p:cxnSp>
        <p:nvCxnSpPr>
          <p:cNvPr id="12" name="Straight Arrow Connector 11"/>
          <p:cNvCxnSpPr>
            <a:stCxn id="14" idx="2"/>
          </p:cNvCxnSpPr>
          <p:nvPr/>
        </p:nvCxnSpPr>
        <p:spPr>
          <a:xfrm>
            <a:off x="2663969" y="2359689"/>
            <a:ext cx="1088881" cy="168799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5938" y="1990357"/>
            <a:ext cx="3816062"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Fragmentation just started!</a:t>
            </a:r>
          </a:p>
        </p:txBody>
      </p:sp>
      <p:sp>
        <p:nvSpPr>
          <p:cNvPr id="16" name="TextBox 15"/>
          <p:cNvSpPr txBox="1"/>
          <p:nvPr/>
        </p:nvSpPr>
        <p:spPr>
          <a:xfrm>
            <a:off x="1741729" y="1529700"/>
            <a:ext cx="3816062"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"Flats" are where NO Page Splits Occurred due to the "Natural Fill Factor"</a:t>
            </a:r>
          </a:p>
        </p:txBody>
      </p:sp>
      <p:cxnSp>
        <p:nvCxnSpPr>
          <p:cNvPr id="17" name="Straight Arrow Connector 16"/>
          <p:cNvCxnSpPr>
            <a:endCxn id="25" idx="0"/>
          </p:cNvCxnSpPr>
          <p:nvPr/>
        </p:nvCxnSpPr>
        <p:spPr>
          <a:xfrm flipH="1">
            <a:off x="3208410" y="2461997"/>
            <a:ext cx="441350" cy="170995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6" idx="2"/>
            <a:endCxn id="27" idx="0"/>
          </p:cNvCxnSpPr>
          <p:nvPr/>
        </p:nvCxnSpPr>
        <p:spPr>
          <a:xfrm>
            <a:off x="3649760" y="2453030"/>
            <a:ext cx="1522315" cy="85214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557791" y="1991365"/>
            <a:ext cx="795384" cy="47063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6" idx="3"/>
          </p:cNvCxnSpPr>
          <p:nvPr/>
        </p:nvCxnSpPr>
        <p:spPr>
          <a:xfrm flipV="1">
            <a:off x="5557791" y="1704976"/>
            <a:ext cx="2700384" cy="28638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663970" y="4171949"/>
            <a:ext cx="1088880" cy="371475"/>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7" name="Rectangle 26"/>
          <p:cNvSpPr/>
          <p:nvPr/>
        </p:nvSpPr>
        <p:spPr>
          <a:xfrm>
            <a:off x="4476750" y="3305175"/>
            <a:ext cx="1390650" cy="371475"/>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9" name="Rectangle 28"/>
          <p:cNvSpPr/>
          <p:nvPr/>
        </p:nvSpPr>
        <p:spPr>
          <a:xfrm>
            <a:off x="6353175" y="2461997"/>
            <a:ext cx="1185863" cy="371475"/>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1" name="Rectangle 30"/>
          <p:cNvSpPr/>
          <p:nvPr/>
        </p:nvSpPr>
        <p:spPr>
          <a:xfrm>
            <a:off x="8258175" y="1618882"/>
            <a:ext cx="738188" cy="371475"/>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3" name="Rectangle 32"/>
          <p:cNvSpPr/>
          <p:nvPr/>
        </p:nvSpPr>
        <p:spPr>
          <a:xfrm>
            <a:off x="3752850" y="4047679"/>
            <a:ext cx="622610" cy="371475"/>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40435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3"/>
                                        </p:tgtEl>
                                      </p:cBhvr>
                                    </p:animEffect>
                                    <p:set>
                                      <p:cBhvr>
                                        <p:cTn id="24" dur="1" fill="hold">
                                          <p:stCondLst>
                                            <p:cond delay="499"/>
                                          </p:stCondLst>
                                        </p:cTn>
                                        <p:tgtEl>
                                          <p:spTgt spid="33"/>
                                        </p:tgtEl>
                                        <p:attrNameLst>
                                          <p:attrName>style.visibility</p:attrName>
                                        </p:attrNameLst>
                                      </p:cBhvr>
                                      <p:to>
                                        <p:strVal val="hidden"/>
                                      </p:to>
                                    </p:set>
                                  </p:childTnLst>
                                </p:cTn>
                              </p:par>
                              <p:par>
                                <p:cTn id="25" presetID="16" presetClass="entr" presetSubtype="37"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outVertical)">
                                      <p:cBhvr>
                                        <p:cTn id="27" dur="500"/>
                                        <p:tgtEl>
                                          <p:spTgt spid="16"/>
                                        </p:tgtEl>
                                      </p:cBhvr>
                                    </p:animEffect>
                                  </p:childTnLst>
                                </p:cTn>
                              </p:par>
                              <p:par>
                                <p:cTn id="28" presetID="22" presetClass="entr" presetSubtype="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par>
                                <p:cTn id="31" presetID="22" presetClass="entr" presetSubtype="8"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22" presetClass="entr" presetSubtype="8"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par>
                                <p:cTn id="37" presetID="22" presetClass="entr" presetSubtype="8"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500"/>
                                        <p:tgtEl>
                                          <p:spTgt spid="27"/>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up)">
                                      <p:cBhvr>
                                        <p:cTn id="48" dur="500"/>
                                        <p:tgtEl>
                                          <p:spTgt spid="2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6" grpId="0" animBg="1"/>
      <p:bldP spid="25" grpId="0" animBg="1"/>
      <p:bldP spid="27" grpId="0" animBg="1"/>
      <p:bldP spid="29" grpId="0" animBg="1"/>
      <p:bldP spid="31" grpId="0" animBg="1"/>
      <p:bldP spid="33" grpId="0" animBg="1"/>
      <p:bldP spid="33" grpId="1"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Special Thanks and Acknowledgement</a:t>
            </a:r>
            <a:endParaRPr lang="en-US" dirty="0"/>
          </a:p>
        </p:txBody>
      </p:sp>
      <p:sp>
        <p:nvSpPr>
          <p:cNvPr id="6" name="Content Placeholder 5"/>
          <p:cNvSpPr>
            <a:spLocks noGrp="1"/>
          </p:cNvSpPr>
          <p:nvPr>
            <p:ph sz="quarter" idx="10"/>
          </p:nvPr>
        </p:nvSpPr>
        <p:spPr/>
        <p:txBody>
          <a:bodyPr/>
          <a:lstStyle/>
          <a:p>
            <a:r>
              <a:rPr lang="en-US" dirty="0" smtClean="0"/>
              <a:t>Brent </a:t>
            </a:r>
            <a:r>
              <a:rPr lang="en-US" dirty="0" err="1" smtClean="0"/>
              <a:t>Ozar</a:t>
            </a:r>
            <a:endParaRPr lang="en-US" dirty="0" smtClean="0"/>
          </a:p>
          <a:p>
            <a:pPr lvl="1"/>
            <a:r>
              <a:rPr lang="en-US" dirty="0" smtClean="0">
                <a:hlinkClick r:id="rId2"/>
              </a:rPr>
              <a:t>https://www.brentozar.com/</a:t>
            </a:r>
            <a:endParaRPr lang="en-US" dirty="0" smtClean="0"/>
          </a:p>
          <a:p>
            <a:r>
              <a:rPr lang="en-US" dirty="0" smtClean="0"/>
              <a:t>Paul Randal and Kimberly Tripp</a:t>
            </a:r>
          </a:p>
          <a:p>
            <a:pPr lvl="1"/>
            <a:r>
              <a:rPr lang="en-US" dirty="0" smtClean="0">
                <a:hlinkClick r:id="rId3"/>
              </a:rPr>
              <a:t>https://www.sqlskills.com/</a:t>
            </a:r>
          </a:p>
          <a:p>
            <a:r>
              <a:rPr lang="en-US" dirty="0" smtClean="0"/>
              <a:t>Steve Jones and various SQL "Ninjas" too numerous to list</a:t>
            </a:r>
          </a:p>
          <a:p>
            <a:pPr lvl="1"/>
            <a:r>
              <a:rPr lang="en-US" dirty="0" smtClean="0">
                <a:hlinkClick r:id="rId4"/>
              </a:rPr>
              <a:t>http://www.sqlservercentral.com/</a:t>
            </a:r>
            <a:endParaRPr lang="en-US" dirty="0" smtClean="0"/>
          </a:p>
          <a:p>
            <a:pPr marL="342900" lvl="1" indent="-342900"/>
            <a:r>
              <a:rPr lang="en-US" dirty="0" smtClean="0"/>
              <a:t>Ed Wagner</a:t>
            </a:r>
          </a:p>
          <a:p>
            <a:pPr marL="742950" lvl="2" indent="-342900"/>
            <a:r>
              <a:rPr lang="en-US" dirty="0" smtClean="0"/>
              <a:t>Good friend and early adopter that has provided incredible feedback and insight.</a:t>
            </a:r>
          </a:p>
          <a:p>
            <a:endParaRPr lang="en-US" dirty="0"/>
          </a:p>
        </p:txBody>
      </p:sp>
      <p:sp>
        <p:nvSpPr>
          <p:cNvPr id="10" name="Flowchart: Connector 9"/>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37126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43000"/>
            <a:ext cx="915035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40</a:t>
            </a:fld>
            <a:r>
              <a:rPr lang="en-US" smtClean="0"/>
              <a:t>    </a:t>
            </a:r>
            <a:endParaRPr lang="en-US" dirty="0"/>
          </a:p>
        </p:txBody>
      </p:sp>
      <p:sp>
        <p:nvSpPr>
          <p:cNvPr id="5" name="Title 4"/>
          <p:cNvSpPr>
            <a:spLocks noGrp="1"/>
          </p:cNvSpPr>
          <p:nvPr>
            <p:ph type="title"/>
          </p:nvPr>
        </p:nvSpPr>
        <p:spPr/>
        <p:txBody>
          <a:bodyPr>
            <a:normAutofit/>
          </a:bodyPr>
          <a:lstStyle/>
          <a:p>
            <a:r>
              <a:rPr lang="en-US" dirty="0"/>
              <a:t>Best Practice - Weekly </a:t>
            </a:r>
            <a:r>
              <a:rPr lang="en-US" dirty="0" smtClean="0"/>
              <a:t>Defrag</a:t>
            </a:r>
            <a:br>
              <a:rPr lang="en-US" dirty="0" smtClean="0"/>
            </a:br>
            <a:r>
              <a:rPr lang="en-US" dirty="0" smtClean="0">
                <a:solidFill>
                  <a:srgbClr val="FFFF00"/>
                </a:solidFill>
              </a:rPr>
              <a:t>90% Fill Factor: </a:t>
            </a:r>
            <a:r>
              <a:rPr lang="en-US" dirty="0" smtClean="0"/>
              <a:t>Better But…</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2467429" y="1529700"/>
            <a:ext cx="3816062"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Sudden drop in page count is due to defragmentation.</a:t>
            </a:r>
          </a:p>
          <a:p>
            <a:pPr algn="ctr"/>
            <a:r>
              <a:rPr lang="en-US" dirty="0" smtClean="0">
                <a:latin typeface="Arial Black" panose="020B0A04020102020204" pitchFamily="34" charset="0"/>
              </a:rPr>
              <a:t>(All Rebuilds, again)</a:t>
            </a:r>
          </a:p>
        </p:txBody>
      </p:sp>
      <p:cxnSp>
        <p:nvCxnSpPr>
          <p:cNvPr id="13" name="Straight Arrow Connector 12"/>
          <p:cNvCxnSpPr/>
          <p:nvPr/>
        </p:nvCxnSpPr>
        <p:spPr>
          <a:xfrm flipH="1">
            <a:off x="2519363" y="2453030"/>
            <a:ext cx="538162" cy="215230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2"/>
          </p:cNvCxnSpPr>
          <p:nvPr/>
        </p:nvCxnSpPr>
        <p:spPr>
          <a:xfrm flipH="1">
            <a:off x="4205288" y="2453030"/>
            <a:ext cx="170172" cy="169510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653088" y="2453030"/>
            <a:ext cx="219755" cy="85214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2" idx="3"/>
          </p:cNvCxnSpPr>
          <p:nvPr/>
        </p:nvCxnSpPr>
        <p:spPr>
          <a:xfrm>
            <a:off x="6283491" y="1991365"/>
            <a:ext cx="1236497" cy="84708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2550319" y="4322324"/>
            <a:ext cx="278606" cy="510126"/>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4" name="Rectangle 33"/>
          <p:cNvSpPr/>
          <p:nvPr/>
        </p:nvSpPr>
        <p:spPr>
          <a:xfrm>
            <a:off x="4205288" y="3457575"/>
            <a:ext cx="566737" cy="919163"/>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5" name="Rectangle 34"/>
          <p:cNvSpPr/>
          <p:nvPr/>
        </p:nvSpPr>
        <p:spPr>
          <a:xfrm>
            <a:off x="5872843" y="2524125"/>
            <a:ext cx="970870" cy="1393031"/>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6" name="Rectangle 35"/>
          <p:cNvSpPr/>
          <p:nvPr/>
        </p:nvSpPr>
        <p:spPr>
          <a:xfrm>
            <a:off x="7577137" y="1529700"/>
            <a:ext cx="1390651" cy="1927875"/>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7" name="TextBox 36"/>
          <p:cNvSpPr txBox="1"/>
          <p:nvPr/>
        </p:nvSpPr>
        <p:spPr>
          <a:xfrm>
            <a:off x="2464420" y="1529700"/>
            <a:ext cx="3816062"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Less concentrated page splits but still very high numbers and "flats" shorter.</a:t>
            </a:r>
          </a:p>
        </p:txBody>
      </p:sp>
      <p:cxnSp>
        <p:nvCxnSpPr>
          <p:cNvPr id="38" name="Straight Arrow Connector 37"/>
          <p:cNvCxnSpPr/>
          <p:nvPr/>
        </p:nvCxnSpPr>
        <p:spPr>
          <a:xfrm flipH="1">
            <a:off x="2689622" y="2457621"/>
            <a:ext cx="367903" cy="186470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34" idx="0"/>
          </p:cNvCxnSpPr>
          <p:nvPr/>
        </p:nvCxnSpPr>
        <p:spPr>
          <a:xfrm>
            <a:off x="4375460" y="2457621"/>
            <a:ext cx="113197" cy="99995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324475" y="2453030"/>
            <a:ext cx="548368" cy="50456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6283491" y="1995956"/>
            <a:ext cx="1293646" cy="14716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5" name="Flowchart: Connector 24"/>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7478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par>
                                <p:cTn id="19" presetID="22" presetClass="entr" presetSubtype="1"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up)">
                                      <p:cBhvr>
                                        <p:cTn id="21" dur="500"/>
                                        <p:tgtEl>
                                          <p:spTgt spid="20"/>
                                        </p:tgtEl>
                                      </p:cBhvr>
                                    </p:animEffect>
                                  </p:childTnLst>
                                </p:cTn>
                              </p:par>
                              <p:par>
                                <p:cTn id="22" presetID="22" presetClass="entr" presetSubtype="1"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3"/>
                                        </p:tgtEl>
                                      </p:cBhvr>
                                    </p:animEffect>
                                    <p:set>
                                      <p:cBhvr>
                                        <p:cTn id="41" dur="1" fill="hold">
                                          <p:stCondLst>
                                            <p:cond delay="499"/>
                                          </p:stCondLst>
                                        </p:cTn>
                                        <p:tgtEl>
                                          <p:spTgt spid="23"/>
                                        </p:tgtEl>
                                        <p:attrNameLst>
                                          <p:attrName>style.visibility</p:attrName>
                                        </p:attrNameLst>
                                      </p:cBhvr>
                                      <p:to>
                                        <p:strVal val="hidden"/>
                                      </p:to>
                                    </p:set>
                                  </p:childTnLst>
                                </p:cTn>
                              </p:par>
                              <p:par>
                                <p:cTn id="42" presetID="22" presetClass="entr" presetSubtype="1"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up)">
                                      <p:cBhvr>
                                        <p:cTn id="47" dur="500"/>
                                        <p:tgtEl>
                                          <p:spTgt spid="3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up)">
                                      <p:cBhvr>
                                        <p:cTn id="50" dur="500"/>
                                        <p:tgtEl>
                                          <p:spTgt spid="35"/>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up)">
                                      <p:cBhvr>
                                        <p:cTn id="53" dur="500"/>
                                        <p:tgtEl>
                                          <p:spTgt spid="36"/>
                                        </p:tgtEl>
                                      </p:cBhvr>
                                    </p:animEffect>
                                  </p:childTnLst>
                                </p:cTn>
                              </p:par>
                              <p:par>
                                <p:cTn id="54" presetID="16" presetClass="entr" presetSubtype="37"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barn(outVertical)">
                                      <p:cBhvr>
                                        <p:cTn id="56" dur="500"/>
                                        <p:tgtEl>
                                          <p:spTgt spid="37"/>
                                        </p:tgtEl>
                                      </p:cBhvr>
                                    </p:animEffect>
                                  </p:childTnLst>
                                </p:cTn>
                              </p:par>
                              <p:par>
                                <p:cTn id="57" presetID="22" presetClass="entr" presetSubtype="1"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up)">
                                      <p:cBhvr>
                                        <p:cTn id="59" dur="500"/>
                                        <p:tgtEl>
                                          <p:spTgt spid="38"/>
                                        </p:tgtEl>
                                      </p:cBhvr>
                                    </p:animEffect>
                                  </p:childTnLst>
                                </p:cTn>
                              </p:par>
                              <p:par>
                                <p:cTn id="60" presetID="22" presetClass="entr" presetSubtype="1"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up)">
                                      <p:cBhvr>
                                        <p:cTn id="62" dur="500"/>
                                        <p:tgtEl>
                                          <p:spTgt spid="39"/>
                                        </p:tgtEl>
                                      </p:cBhvr>
                                    </p:animEffect>
                                  </p:childTnLst>
                                </p:cTn>
                              </p:par>
                              <p:par>
                                <p:cTn id="63" presetID="22" presetClass="entr" presetSubtype="1"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up)">
                                      <p:cBhvr>
                                        <p:cTn id="65" dur="500"/>
                                        <p:tgtEl>
                                          <p:spTgt spid="40"/>
                                        </p:tgtEl>
                                      </p:cBhvr>
                                    </p:animEffect>
                                  </p:childTnLst>
                                </p:cTn>
                              </p:par>
                              <p:par>
                                <p:cTn id="66" presetID="22" presetClass="entr" presetSubtype="1" fill="hold"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up)">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38"/>
                                        </p:tgtEl>
                                      </p:cBhvr>
                                    </p:animEffect>
                                    <p:set>
                                      <p:cBhvr>
                                        <p:cTn id="73" dur="1" fill="hold">
                                          <p:stCondLst>
                                            <p:cond delay="499"/>
                                          </p:stCondLst>
                                        </p:cTn>
                                        <p:tgtEl>
                                          <p:spTgt spid="38"/>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39"/>
                                        </p:tgtEl>
                                      </p:cBhvr>
                                    </p:animEffect>
                                    <p:set>
                                      <p:cBhvr>
                                        <p:cTn id="76" dur="1" fill="hold">
                                          <p:stCondLst>
                                            <p:cond delay="499"/>
                                          </p:stCondLst>
                                        </p:cTn>
                                        <p:tgtEl>
                                          <p:spTgt spid="39"/>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40"/>
                                        </p:tgtEl>
                                      </p:cBhvr>
                                    </p:animEffect>
                                    <p:set>
                                      <p:cBhvr>
                                        <p:cTn id="79" dur="1" fill="hold">
                                          <p:stCondLst>
                                            <p:cond delay="499"/>
                                          </p:stCondLst>
                                        </p:cTn>
                                        <p:tgtEl>
                                          <p:spTgt spid="40"/>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41"/>
                                        </p:tgtEl>
                                      </p:cBhvr>
                                    </p:animEffect>
                                    <p:set>
                                      <p:cBhvr>
                                        <p:cTn id="82" dur="1" fill="hold">
                                          <p:stCondLst>
                                            <p:cond delay="499"/>
                                          </p:stCondLst>
                                        </p:cTn>
                                        <p:tgtEl>
                                          <p:spTgt spid="41"/>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37"/>
                                        </p:tgtEl>
                                      </p:cBhvr>
                                    </p:animEffect>
                                    <p:set>
                                      <p:cBhvr>
                                        <p:cTn id="85" dur="1" fill="hold">
                                          <p:stCondLst>
                                            <p:cond delay="499"/>
                                          </p:stCondLst>
                                        </p:cTn>
                                        <p:tgtEl>
                                          <p:spTgt spid="37"/>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33"/>
                                        </p:tgtEl>
                                      </p:cBhvr>
                                    </p:animEffect>
                                    <p:set>
                                      <p:cBhvr>
                                        <p:cTn id="88" dur="1" fill="hold">
                                          <p:stCondLst>
                                            <p:cond delay="499"/>
                                          </p:stCondLst>
                                        </p:cTn>
                                        <p:tgtEl>
                                          <p:spTgt spid="33"/>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34"/>
                                        </p:tgtEl>
                                      </p:cBhvr>
                                    </p:animEffect>
                                    <p:set>
                                      <p:cBhvr>
                                        <p:cTn id="91" dur="1" fill="hold">
                                          <p:stCondLst>
                                            <p:cond delay="499"/>
                                          </p:stCondLst>
                                        </p:cTn>
                                        <p:tgtEl>
                                          <p:spTgt spid="3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35"/>
                                        </p:tgtEl>
                                      </p:cBhvr>
                                    </p:animEffect>
                                    <p:set>
                                      <p:cBhvr>
                                        <p:cTn id="94" dur="1" fill="hold">
                                          <p:stCondLst>
                                            <p:cond delay="499"/>
                                          </p:stCondLst>
                                        </p:cTn>
                                        <p:tgtEl>
                                          <p:spTgt spid="35"/>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36"/>
                                        </p:tgtEl>
                                      </p:cBhvr>
                                    </p:animEffect>
                                    <p:set>
                                      <p:cBhvr>
                                        <p:cTn id="97"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035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a:t>Best Practice - Weekly </a:t>
            </a:r>
            <a:r>
              <a:rPr lang="en-US" dirty="0" smtClean="0"/>
              <a:t>Defrag</a:t>
            </a:r>
            <a:br>
              <a:rPr lang="en-US" dirty="0" smtClean="0"/>
            </a:br>
            <a:r>
              <a:rPr lang="en-US" dirty="0" smtClean="0">
                <a:solidFill>
                  <a:srgbClr val="FFFF00"/>
                </a:solidFill>
              </a:rPr>
              <a:t>80</a:t>
            </a:r>
            <a:r>
              <a:rPr lang="en-US" dirty="0">
                <a:solidFill>
                  <a:srgbClr val="FFFF00"/>
                </a:solidFill>
              </a:rPr>
              <a:t>% Fill Factor: </a:t>
            </a:r>
            <a:r>
              <a:rPr lang="en-US" dirty="0"/>
              <a:t>Better But…</a:t>
            </a: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41</a:t>
            </a:fld>
            <a:r>
              <a:rPr lang="en-US" smtClean="0"/>
              <a:t>    </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467429" y="1529700"/>
            <a:ext cx="3816062"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"Flats" after defrag are getting larger.  That's good but we still have similar problems.</a:t>
            </a:r>
          </a:p>
        </p:txBody>
      </p:sp>
      <p:cxnSp>
        <p:nvCxnSpPr>
          <p:cNvPr id="10" name="Straight Arrow Connector 9"/>
          <p:cNvCxnSpPr>
            <a:stCxn id="6" idx="3"/>
          </p:cNvCxnSpPr>
          <p:nvPr/>
        </p:nvCxnSpPr>
        <p:spPr>
          <a:xfrm>
            <a:off x="6283491" y="2129865"/>
            <a:ext cx="1588922" cy="100386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662238" y="2730029"/>
            <a:ext cx="319087" cy="198008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6" idx="2"/>
          </p:cNvCxnSpPr>
          <p:nvPr/>
        </p:nvCxnSpPr>
        <p:spPr>
          <a:xfrm>
            <a:off x="4375460" y="2730029"/>
            <a:ext cx="0" cy="141810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762965" y="2730029"/>
            <a:ext cx="413998" cy="91804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473491" y="1529700"/>
            <a:ext cx="3816062"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Still have substantial page splits after the "flats" and that's not good.</a:t>
            </a:r>
          </a:p>
        </p:txBody>
      </p:sp>
      <p:cxnSp>
        <p:nvCxnSpPr>
          <p:cNvPr id="22" name="Straight Arrow Connector 21"/>
          <p:cNvCxnSpPr/>
          <p:nvPr/>
        </p:nvCxnSpPr>
        <p:spPr>
          <a:xfrm>
            <a:off x="6289553" y="1991365"/>
            <a:ext cx="2397247" cy="79283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2974182" y="2453030"/>
            <a:ext cx="364104" cy="195931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1" idx="2"/>
          </p:cNvCxnSpPr>
          <p:nvPr/>
        </p:nvCxnSpPr>
        <p:spPr>
          <a:xfrm>
            <a:off x="4381522" y="2453030"/>
            <a:ext cx="751092" cy="99734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969964" y="2453030"/>
            <a:ext cx="996893" cy="68069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Flowchart: Connector 1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1748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wipe(left)">
                                      <p:cBhvr>
                                        <p:cTn id="7" dur="50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par>
                                <p:cTn id="13" presetID="22" presetClass="entr" presetSubtype="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par>
                                <p:cTn id="19" presetID="22" presetClass="entr" presetSubtype="1"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par>
                                <p:cTn id="22" presetID="22"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outVertical)">
                                      <p:cBhvr>
                                        <p:cTn id="29" dur="500"/>
                                        <p:tgtEl>
                                          <p:spTgt spid="21"/>
                                        </p:tgtEl>
                                      </p:cBhvr>
                                    </p:animEffect>
                                  </p:childTnLst>
                                </p:cTn>
                              </p:par>
                              <p:par>
                                <p:cTn id="30" presetID="22" presetClass="entr" presetSubtype="1"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par>
                                <p:cTn id="33" presetID="22" presetClass="entr" presetSubtype="1"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500"/>
                                        <p:tgtEl>
                                          <p:spTgt spid="24"/>
                                        </p:tgtEl>
                                      </p:cBhvr>
                                    </p:animEffect>
                                  </p:childTnLst>
                                </p:cTn>
                              </p:par>
                              <p:par>
                                <p:cTn id="36" presetID="22" presetClass="entr" presetSubtype="1"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par>
                                <p:cTn id="39" presetID="22" presetClass="entr" presetSubtype="1"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up)">
                                      <p:cBhvr>
                                        <p:cTn id="41" dur="500"/>
                                        <p:tgtEl>
                                          <p:spTgt spid="22"/>
                                        </p:tgtEl>
                                      </p:cBhvr>
                                    </p:animEffect>
                                  </p:childTnLst>
                                </p:cTn>
                              </p:par>
                              <p:par>
                                <p:cTn id="42" presetID="10" presetClass="exit" presetSubtype="0" fill="hold" grpId="1" nodeType="withEffect">
                                  <p:stCondLst>
                                    <p:cond delay="0"/>
                                  </p:stCondLst>
                                  <p:childTnLst>
                                    <p:animEffect transition="out" filter="fad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8"/>
                                        </p:tgtEl>
                                      </p:cBhvr>
                                    </p:animEffect>
                                    <p:set>
                                      <p:cBhvr>
                                        <p:cTn id="50" dur="1" fill="hold">
                                          <p:stCondLst>
                                            <p:cond delay="499"/>
                                          </p:stCondLst>
                                        </p:cTn>
                                        <p:tgtEl>
                                          <p:spTgt spid="8"/>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9"/>
                                        </p:tgtEl>
                                      </p:cBhvr>
                                    </p:animEffect>
                                    <p:set>
                                      <p:cBhvr>
                                        <p:cTn id="53" dur="1" fill="hold">
                                          <p:stCondLst>
                                            <p:cond delay="499"/>
                                          </p:stCondLst>
                                        </p:cTn>
                                        <p:tgtEl>
                                          <p:spTgt spid="9"/>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035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a:t>Best Practice - Weekly </a:t>
            </a:r>
            <a:r>
              <a:rPr lang="en-US" dirty="0" smtClean="0"/>
              <a:t>Defrag</a:t>
            </a:r>
            <a:r>
              <a:rPr lang="en-US" dirty="0"/>
              <a:t/>
            </a:r>
            <a:br>
              <a:rPr lang="en-US" dirty="0"/>
            </a:br>
            <a:r>
              <a:rPr lang="en-US" dirty="0" smtClean="0">
                <a:solidFill>
                  <a:srgbClr val="FFFF00"/>
                </a:solidFill>
              </a:rPr>
              <a:t>70</a:t>
            </a:r>
            <a:r>
              <a:rPr lang="en-US" dirty="0">
                <a:solidFill>
                  <a:srgbClr val="FFFF00"/>
                </a:solidFill>
              </a:rPr>
              <a:t>% Fill Factor: </a:t>
            </a:r>
            <a:r>
              <a:rPr lang="en-US" dirty="0"/>
              <a:t>Better But…</a:t>
            </a: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42</a:t>
            </a:fld>
            <a:r>
              <a:rPr lang="en-US" smtClean="0"/>
              <a:t>    </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Flowchart: Connector 1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3" name="TextBox 12"/>
          <p:cNvSpPr txBox="1"/>
          <p:nvPr/>
        </p:nvSpPr>
        <p:spPr>
          <a:xfrm>
            <a:off x="2365829" y="1571592"/>
            <a:ext cx="4811673"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"Flats" after REBUILDs are getting larger and reduced page splits.</a:t>
            </a:r>
          </a:p>
          <a:p>
            <a:pPr algn="ctr"/>
            <a:r>
              <a:rPr lang="en-US" dirty="0" smtClean="0">
                <a:latin typeface="Arial Black" panose="020B0A04020102020204" pitchFamily="34" charset="0"/>
              </a:rPr>
              <a:t>That's good but… </a:t>
            </a:r>
          </a:p>
        </p:txBody>
      </p:sp>
      <p:cxnSp>
        <p:nvCxnSpPr>
          <p:cNvPr id="16" name="Straight Arrow Connector 15"/>
          <p:cNvCxnSpPr>
            <a:stCxn id="13" idx="2"/>
          </p:cNvCxnSpPr>
          <p:nvPr/>
        </p:nvCxnSpPr>
        <p:spPr>
          <a:xfrm flipH="1">
            <a:off x="4760688" y="2494922"/>
            <a:ext cx="10978" cy="149650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3" idx="2"/>
          </p:cNvCxnSpPr>
          <p:nvPr/>
        </p:nvCxnSpPr>
        <p:spPr>
          <a:xfrm flipH="1">
            <a:off x="2761284" y="2494922"/>
            <a:ext cx="2010382" cy="207707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2"/>
          </p:cNvCxnSpPr>
          <p:nvPr/>
        </p:nvCxnSpPr>
        <p:spPr>
          <a:xfrm>
            <a:off x="4771666" y="2494922"/>
            <a:ext cx="1527534" cy="85671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365829" y="1552958"/>
            <a:ext cx="4811673"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 we're still getting large numbers of BAD page splits.</a:t>
            </a:r>
          </a:p>
        </p:txBody>
      </p:sp>
      <p:cxnSp>
        <p:nvCxnSpPr>
          <p:cNvPr id="45" name="Straight Arrow Connector 44"/>
          <p:cNvCxnSpPr>
            <a:stCxn id="44" idx="2"/>
          </p:cNvCxnSpPr>
          <p:nvPr/>
        </p:nvCxnSpPr>
        <p:spPr>
          <a:xfrm>
            <a:off x="4771666" y="2199289"/>
            <a:ext cx="656677" cy="141777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4" idx="2"/>
          </p:cNvCxnSpPr>
          <p:nvPr/>
        </p:nvCxnSpPr>
        <p:spPr>
          <a:xfrm flipH="1">
            <a:off x="3367314" y="2199289"/>
            <a:ext cx="1404352" cy="190825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4" idx="2"/>
          </p:cNvCxnSpPr>
          <p:nvPr/>
        </p:nvCxnSpPr>
        <p:spPr>
          <a:xfrm>
            <a:off x="4771666" y="2199289"/>
            <a:ext cx="2514505" cy="104388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685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left)">
                                      <p:cBhvr>
                                        <p:cTn id="7" dur="5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par>
                                <p:cTn id="13" presetID="16" presetClass="entr" presetSubtype="37" fill="hold"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barn(outVertical)">
                                      <p:cBhvr>
                                        <p:cTn id="15" dur="500"/>
                                        <p:tgtEl>
                                          <p:spTgt spid="1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up)">
                                      <p:cBhvr>
                                        <p:cTn id="20" dur="500"/>
                                        <p:tgtEl>
                                          <p:spTgt spid="31"/>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animEffect transition="in" filter="fade">
                                      <p:cBhvr>
                                        <p:cTn id="33" dur="500"/>
                                        <p:tgtEl>
                                          <p:spTgt spid="1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3">
                                            <p:txEl>
                                              <p:pRg st="0" end="0"/>
                                            </p:txEl>
                                          </p:spTgt>
                                        </p:tgtEl>
                                      </p:cBhvr>
                                    </p:animEffect>
                                    <p:set>
                                      <p:cBhvr>
                                        <p:cTn id="38" dur="1" fill="hold">
                                          <p:stCondLst>
                                            <p:cond delay="499"/>
                                          </p:stCondLst>
                                        </p:cTn>
                                        <p:tgtEl>
                                          <p:spTgt spid="13">
                                            <p:txEl>
                                              <p:pRg st="0" end="0"/>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3">
                                            <p:txEl>
                                              <p:pRg st="1" end="1"/>
                                            </p:txEl>
                                          </p:spTgt>
                                        </p:tgtEl>
                                      </p:cBhvr>
                                    </p:animEffect>
                                    <p:set>
                                      <p:cBhvr>
                                        <p:cTn id="41" dur="1" fill="hold">
                                          <p:stCondLst>
                                            <p:cond delay="499"/>
                                          </p:stCondLst>
                                        </p:cTn>
                                        <p:tgtEl>
                                          <p:spTgt spid="13">
                                            <p:txEl>
                                              <p:pRg st="1" end="1"/>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
                                            <p:bg/>
                                          </p:spTgt>
                                        </p:tgtEl>
                                      </p:cBhvr>
                                    </p:animEffect>
                                    <p:set>
                                      <p:cBhvr>
                                        <p:cTn id="44" dur="1" fill="hold">
                                          <p:stCondLst>
                                            <p:cond delay="499"/>
                                          </p:stCondLst>
                                        </p:cTn>
                                        <p:tgtEl>
                                          <p:spTgt spid="13">
                                            <p:bg/>
                                          </p:spTgt>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38"/>
                                        </p:tgtEl>
                                      </p:cBhvr>
                                    </p:animEffect>
                                    <p:set>
                                      <p:cBhvr>
                                        <p:cTn id="53" dur="1" fill="hold">
                                          <p:stCondLst>
                                            <p:cond delay="499"/>
                                          </p:stCondLst>
                                        </p:cTn>
                                        <p:tgtEl>
                                          <p:spTgt spid="38"/>
                                        </p:tgtEl>
                                        <p:attrNameLst>
                                          <p:attrName>style.visibility</p:attrName>
                                        </p:attrNameLst>
                                      </p:cBhvr>
                                      <p:to>
                                        <p:strVal val="hidden"/>
                                      </p:to>
                                    </p:set>
                                  </p:childTnLst>
                                </p:cTn>
                              </p:par>
                              <p:par>
                                <p:cTn id="54" presetID="16" presetClass="entr" presetSubtype="37"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barn(outVertical)">
                                      <p:cBhvr>
                                        <p:cTn id="56" dur="500"/>
                                        <p:tgtEl>
                                          <p:spTgt spid="44"/>
                                        </p:tgtEl>
                                      </p:cBhvr>
                                    </p:animEffect>
                                  </p:childTnLst>
                                </p:cTn>
                              </p:par>
                              <p:par>
                                <p:cTn id="57" presetID="16" presetClass="entr" presetSubtype="37" fill="hold" nodeType="withEffect">
                                  <p:stCondLst>
                                    <p:cond delay="0"/>
                                  </p:stCondLst>
                                  <p:childTnLst>
                                    <p:set>
                                      <p:cBhvr>
                                        <p:cTn id="58" dur="1" fill="hold">
                                          <p:stCondLst>
                                            <p:cond delay="0"/>
                                          </p:stCondLst>
                                        </p:cTn>
                                        <p:tgtEl>
                                          <p:spTgt spid="44">
                                            <p:txEl>
                                              <p:pRg st="0" end="0"/>
                                            </p:txEl>
                                          </p:spTgt>
                                        </p:tgtEl>
                                        <p:attrNameLst>
                                          <p:attrName>style.visibility</p:attrName>
                                        </p:attrNameLst>
                                      </p:cBhvr>
                                      <p:to>
                                        <p:strVal val="visible"/>
                                      </p:to>
                                    </p:set>
                                    <p:animEffect transition="in" filter="barn(outVertical)">
                                      <p:cBhvr>
                                        <p:cTn id="59" dur="500"/>
                                        <p:tgtEl>
                                          <p:spTgt spid="44">
                                            <p:txEl>
                                              <p:pRg st="0" end="0"/>
                                            </p:txEl>
                                          </p:spTgt>
                                        </p:tgtEl>
                                      </p:cBhvr>
                                    </p:animEffect>
                                  </p:childTnLst>
                                </p:cTn>
                              </p:par>
                              <p:par>
                                <p:cTn id="60" presetID="22" presetClass="entr" presetSubtype="1"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up)">
                                      <p:cBhvr>
                                        <p:cTn id="62" dur="500"/>
                                        <p:tgtEl>
                                          <p:spTgt spid="46"/>
                                        </p:tgtEl>
                                      </p:cBhvr>
                                    </p:animEffec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up)">
                                      <p:cBhvr>
                                        <p:cTn id="66" dur="500"/>
                                        <p:tgtEl>
                                          <p:spTgt spid="45"/>
                                        </p:tgtEl>
                                      </p:cBhvr>
                                    </p:animEffect>
                                  </p:childTnLst>
                                </p:cTn>
                              </p:par>
                            </p:childTnLst>
                          </p:cTn>
                        </p:par>
                        <p:par>
                          <p:cTn id="67" fill="hold">
                            <p:stCondLst>
                              <p:cond delay="1000"/>
                            </p:stCondLst>
                            <p:childTnLst>
                              <p:par>
                                <p:cTn id="68" presetID="22" presetClass="entr" presetSubtype="1" fill="hold" nodeType="after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wipe(up)">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uiExpand="1" build="allAtOnce" animBg="1"/>
      <p:bldP spid="4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a:t>Best Practice - Weekly </a:t>
            </a:r>
            <a:r>
              <a:rPr lang="en-US" dirty="0" smtClean="0"/>
              <a:t>Defrag</a:t>
            </a:r>
            <a:r>
              <a:rPr lang="en-US" dirty="0"/>
              <a:t/>
            </a:r>
            <a:br>
              <a:rPr lang="en-US" dirty="0"/>
            </a:br>
            <a:r>
              <a:rPr lang="en-US" dirty="0" smtClean="0">
                <a:solidFill>
                  <a:srgbClr val="FFFF00"/>
                </a:solidFill>
              </a:rPr>
              <a:t>70</a:t>
            </a:r>
            <a:r>
              <a:rPr lang="en-US" dirty="0">
                <a:solidFill>
                  <a:srgbClr val="FFFF00"/>
                </a:solidFill>
              </a:rPr>
              <a:t>% Fill Factor: </a:t>
            </a:r>
            <a:r>
              <a:rPr lang="en-US" dirty="0" smtClean="0"/>
              <a:t>Interesting… </a:t>
            </a:r>
            <a:endParaRPr lang="en-US" dirty="0"/>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43</a:t>
            </a:fld>
            <a:r>
              <a:rPr lang="en-US" smtClean="0"/>
              <a:t>    </a:t>
            </a:r>
            <a:endParaRPr lang="en-US" dirty="0"/>
          </a:p>
        </p:txBody>
      </p:sp>
      <p:sp>
        <p:nvSpPr>
          <p:cNvPr id="18" name="Flowchart: Connector 1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0" name="Rectangle 29"/>
          <p:cNvSpPr/>
          <p:nvPr/>
        </p:nvSpPr>
        <p:spPr>
          <a:xfrm>
            <a:off x="5921828" y="2612571"/>
            <a:ext cx="3047999" cy="1004493"/>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48" name="TextBox 47"/>
          <p:cNvSpPr txBox="1"/>
          <p:nvPr/>
        </p:nvSpPr>
        <p:spPr>
          <a:xfrm>
            <a:off x="5921827" y="1577148"/>
            <a:ext cx="3047999"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Note to Self:</a:t>
            </a:r>
          </a:p>
          <a:p>
            <a:pPr algn="ctr"/>
            <a:r>
              <a:rPr lang="en-US" dirty="0" smtClean="0">
                <a:latin typeface="Arial Black" panose="020B0A04020102020204" pitchFamily="34" charset="0"/>
              </a:rPr>
              <a:t>Totally Different Pattern than the Rest!</a:t>
            </a:r>
          </a:p>
        </p:txBody>
      </p:sp>
    </p:spTree>
    <p:extLst>
      <p:ext uri="{BB962C8B-B14F-4D97-AF65-F5344CB8AC3E}">
        <p14:creationId xmlns:p14="http://schemas.microsoft.com/office/powerpoint/2010/main" val="975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barn(outVertical)">
                                      <p:cBhvr>
                                        <p:cTn id="1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Best Practice - Weekly </a:t>
            </a:r>
            <a:r>
              <a:rPr lang="en-US" dirty="0" smtClean="0"/>
              <a:t>Defrag</a:t>
            </a:r>
            <a:br>
              <a:rPr lang="en-US" dirty="0" smtClean="0"/>
            </a:br>
            <a:r>
              <a:rPr lang="en-US" dirty="0" smtClean="0">
                <a:solidFill>
                  <a:srgbClr val="FFFF00"/>
                </a:solidFill>
              </a:rPr>
              <a:t>Full Year 100% Fill Factor</a:t>
            </a:r>
            <a:endParaRPr lang="en-US" dirty="0">
              <a:solidFill>
                <a:srgbClr val="FFFF00"/>
              </a:solidFill>
            </a:endParaRP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44</a:t>
            </a:fld>
            <a:r>
              <a:rPr lang="en-US" smtClean="0"/>
              <a:t>    </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633413" y="4957763"/>
            <a:ext cx="785812" cy="366712"/>
          </a:xfrm>
          <a:prstGeom prst="rect">
            <a:avLst/>
          </a:prstGeom>
          <a:solidFill>
            <a:srgbClr val="FFFF00">
              <a:alpha val="60000"/>
            </a:srgb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2" name="TextBox 11"/>
          <p:cNvSpPr txBox="1"/>
          <p:nvPr/>
        </p:nvSpPr>
        <p:spPr>
          <a:xfrm>
            <a:off x="2526279" y="4955143"/>
            <a:ext cx="2046515"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First 5 weeks</a:t>
            </a:r>
          </a:p>
        </p:txBody>
      </p:sp>
      <p:cxnSp>
        <p:nvCxnSpPr>
          <p:cNvPr id="7" name="Straight Arrow Connector 6"/>
          <p:cNvCxnSpPr/>
          <p:nvPr/>
        </p:nvCxnSpPr>
        <p:spPr>
          <a:xfrm flipH="1" flipV="1">
            <a:off x="1419225" y="5196965"/>
            <a:ext cx="1107055" cy="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829090" y="3944914"/>
            <a:ext cx="2046515"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Final Week</a:t>
            </a:r>
          </a:p>
          <a:p>
            <a:pPr algn="ctr"/>
            <a:r>
              <a:rPr lang="en-US" dirty="0" smtClean="0">
                <a:latin typeface="Arial Black" panose="020B0A04020102020204" pitchFamily="34" charset="0"/>
              </a:rPr>
              <a:t>39,779 Splits</a:t>
            </a:r>
          </a:p>
          <a:p>
            <a:pPr algn="ctr"/>
            <a:r>
              <a:rPr lang="en-US" dirty="0" smtClean="0">
                <a:latin typeface="Arial Black" panose="020B0A04020102020204" pitchFamily="34" charset="0"/>
              </a:rPr>
              <a:t>Or 9.47 Bad Splits/Min</a:t>
            </a:r>
          </a:p>
        </p:txBody>
      </p:sp>
      <p:sp>
        <p:nvSpPr>
          <p:cNvPr id="17" name="Rectangle 16"/>
          <p:cNvSpPr/>
          <p:nvPr/>
        </p:nvSpPr>
        <p:spPr>
          <a:xfrm>
            <a:off x="8832738" y="1612900"/>
            <a:ext cx="174737" cy="1562100"/>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24" name="Straight Arrow Connector 23"/>
          <p:cNvCxnSpPr>
            <a:stCxn id="22" idx="0"/>
          </p:cNvCxnSpPr>
          <p:nvPr/>
        </p:nvCxnSpPr>
        <p:spPr>
          <a:xfrm flipV="1">
            <a:off x="7852348" y="3219450"/>
            <a:ext cx="1023257" cy="72546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Flowchart: Connector 14"/>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6" name="TextBox 15"/>
          <p:cNvSpPr txBox="1"/>
          <p:nvPr/>
        </p:nvSpPr>
        <p:spPr>
          <a:xfrm>
            <a:off x="1482043" y="1974631"/>
            <a:ext cx="2277158"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The upswings are mostly from BAD Page Splits!</a:t>
            </a:r>
          </a:p>
        </p:txBody>
      </p:sp>
      <p:sp>
        <p:nvSpPr>
          <p:cNvPr id="19" name="TextBox 18"/>
          <p:cNvSpPr txBox="1"/>
          <p:nvPr/>
        </p:nvSpPr>
        <p:spPr>
          <a:xfrm>
            <a:off x="1480852" y="1974631"/>
            <a:ext cx="2277158"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The downswings are all REBUILDs!</a:t>
            </a:r>
          </a:p>
        </p:txBody>
      </p:sp>
      <p:sp>
        <p:nvSpPr>
          <p:cNvPr id="18" name="TextBox 17"/>
          <p:cNvSpPr txBox="1"/>
          <p:nvPr/>
        </p:nvSpPr>
        <p:spPr>
          <a:xfrm>
            <a:off x="1482044" y="1655943"/>
            <a:ext cx="2277158" cy="1477328"/>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Fragmentation was always so bad that REBUILDs were ALWAYS done.</a:t>
            </a:r>
          </a:p>
        </p:txBody>
      </p:sp>
    </p:spTree>
    <p:extLst>
      <p:ext uri="{BB962C8B-B14F-4D97-AF65-F5344CB8AC3E}">
        <p14:creationId xmlns:p14="http://schemas.microsoft.com/office/powerpoint/2010/main" val="321591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left)">
                                      <p:cBhvr>
                                        <p:cTn id="7" dur="50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22" presetClass="entr" presetSubtype="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125"/>
                                        </p:tgtEl>
                                        <p:attrNameLst>
                                          <p:attrName>style.visibility</p:attrName>
                                        </p:attrNameLst>
                                      </p:cBhvr>
                                      <p:to>
                                        <p:strVal val="visible"/>
                                      </p:to>
                                    </p:set>
                                    <p:animEffect transition="in" filter="wipe(left)">
                                      <p:cBhvr>
                                        <p:cTn id="23" dur="5000"/>
                                        <p:tgtEl>
                                          <p:spTgt spid="512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outVertic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4"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outVertical)">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outVertical)">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2" grpId="0" animBg="1"/>
      <p:bldP spid="17" grpId="0" animBg="1"/>
      <p:bldP spid="16" grpId="0" animBg="1"/>
      <p:bldP spid="19"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45</a:t>
            </a:fld>
            <a:r>
              <a:rPr lang="en-US" smtClean="0"/>
              <a:t>    </a:t>
            </a:r>
            <a:endParaRPr lang="en-US" dirty="0"/>
          </a:p>
        </p:txBody>
      </p:sp>
      <p:sp>
        <p:nvSpPr>
          <p:cNvPr id="5" name="Title 4"/>
          <p:cNvSpPr>
            <a:spLocks noGrp="1"/>
          </p:cNvSpPr>
          <p:nvPr>
            <p:ph type="title"/>
          </p:nvPr>
        </p:nvSpPr>
        <p:spPr/>
        <p:txBody>
          <a:bodyPr/>
          <a:lstStyle/>
          <a:p>
            <a:r>
              <a:rPr lang="en-US" dirty="0" smtClean="0"/>
              <a:t>The Troubles with REORGANIZE </a:t>
            </a:r>
            <a:endParaRPr lang="en-US" dirty="0"/>
          </a:p>
        </p:txBody>
      </p:sp>
      <p:sp>
        <p:nvSpPr>
          <p:cNvPr id="6" name="Content Placeholder 5"/>
          <p:cNvSpPr>
            <a:spLocks noGrp="1"/>
          </p:cNvSpPr>
          <p:nvPr>
            <p:ph sz="quarter" idx="10"/>
          </p:nvPr>
        </p:nvSpPr>
        <p:spPr/>
        <p:txBody>
          <a:bodyPr>
            <a:normAutofit fontScale="92500" lnSpcReduction="10000"/>
          </a:bodyPr>
          <a:lstStyle/>
          <a:p>
            <a:r>
              <a:rPr lang="en-US" i="1" dirty="0" smtClean="0"/>
              <a:t>"Also</a:t>
            </a:r>
            <a:r>
              <a:rPr lang="en-US" i="1" dirty="0"/>
              <a:t>, ALTER INDEX REORGANIZE will compact an index by trying to fill pages to the FILLFACTOR that was last specified. This increases the value in </a:t>
            </a:r>
            <a:r>
              <a:rPr lang="en-US" i="1" dirty="0" err="1"/>
              <a:t>avg_space_used_in_percent</a:t>
            </a:r>
            <a:r>
              <a:rPr lang="en-US" i="1" dirty="0"/>
              <a:t>. </a:t>
            </a:r>
            <a:r>
              <a:rPr lang="en-US" i="1" dirty="0">
                <a:solidFill>
                  <a:srgbClr val="FF0000"/>
                </a:solidFill>
                <a:effectLst>
                  <a:outerShdw blurRad="50800" dist="50800" dir="2700000" algn="tl" rotWithShape="0">
                    <a:prstClr val="black"/>
                  </a:outerShdw>
                </a:effectLst>
              </a:rPr>
              <a:t>Note that ALTER INDEX REORGANIZE cannot reduce page fullness. Instead, an index rebuild must be performed</a:t>
            </a:r>
            <a:r>
              <a:rPr lang="en-US" i="1" dirty="0" smtClean="0"/>
              <a:t>."</a:t>
            </a:r>
          </a:p>
          <a:p>
            <a:r>
              <a:rPr lang="en-US" dirty="0" smtClean="0"/>
              <a:t>In other words, REORGANIZE removes free space when it's needed the most!</a:t>
            </a:r>
          </a:p>
          <a:p>
            <a:r>
              <a:rPr lang="en-US" sz="1900" dirty="0" smtClean="0">
                <a:hlinkClick r:id="rId2"/>
              </a:rPr>
              <a:t>https://docs.microsoft.com/en-us/sql/relational-databases/system-dynamic-management-views/sys-dm-db-index-physical-stats-transact-sql</a:t>
            </a:r>
            <a:endParaRPr lang="en-US" sz="1900" dirty="0"/>
          </a:p>
        </p:txBody>
      </p:sp>
    </p:spTree>
    <p:extLst>
      <p:ext uri="{BB962C8B-B14F-4D97-AF65-F5344CB8AC3E}">
        <p14:creationId xmlns:p14="http://schemas.microsoft.com/office/powerpoint/2010/main" val="42464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a:t>Best Practice - Weekly </a:t>
            </a:r>
            <a:r>
              <a:rPr lang="en-US" dirty="0" smtClean="0"/>
              <a:t>Defrag</a:t>
            </a:r>
            <a:br>
              <a:rPr lang="en-US" dirty="0" smtClean="0"/>
            </a:br>
            <a:r>
              <a:rPr lang="en-US" dirty="0" smtClean="0">
                <a:solidFill>
                  <a:srgbClr val="FFFF00"/>
                </a:solidFill>
              </a:rPr>
              <a:t>Full Year 90% Fill Factor</a:t>
            </a:r>
            <a:endParaRPr lang="en-US" dirty="0">
              <a:solidFill>
                <a:srgbClr val="FFFF00"/>
              </a:solidFill>
            </a:endParaRP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46</a:t>
            </a:fld>
            <a:r>
              <a:rPr lang="en-US" smtClean="0"/>
              <a:t>    </a:t>
            </a:r>
            <a:endParaRPr lang="en-US" dirty="0"/>
          </a:p>
        </p:txBody>
      </p:sp>
      <p:sp>
        <p:nvSpPr>
          <p:cNvPr id="11" name="Rectangle 10"/>
          <p:cNvSpPr/>
          <p:nvPr/>
        </p:nvSpPr>
        <p:spPr>
          <a:xfrm>
            <a:off x="633413" y="4957763"/>
            <a:ext cx="785812" cy="366712"/>
          </a:xfrm>
          <a:prstGeom prst="rect">
            <a:avLst/>
          </a:prstGeom>
          <a:solidFill>
            <a:srgbClr val="FFFF00">
              <a:alpha val="60000"/>
            </a:srgb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2" name="TextBox 11"/>
          <p:cNvSpPr txBox="1"/>
          <p:nvPr/>
        </p:nvSpPr>
        <p:spPr>
          <a:xfrm>
            <a:off x="2526279" y="4955143"/>
            <a:ext cx="2046515"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First 5 weeks</a:t>
            </a:r>
          </a:p>
        </p:txBody>
      </p:sp>
      <p:cxnSp>
        <p:nvCxnSpPr>
          <p:cNvPr id="7" name="Straight Arrow Connector 6"/>
          <p:cNvCxnSpPr/>
          <p:nvPr/>
        </p:nvCxnSpPr>
        <p:spPr>
          <a:xfrm flipH="1" flipV="1">
            <a:off x="1419225" y="5196965"/>
            <a:ext cx="1107055" cy="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526280" y="1701987"/>
            <a:ext cx="2270811"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Arrows mark Reorgs. Everything else is a Rebuild</a:t>
            </a:r>
          </a:p>
        </p:txBody>
      </p:sp>
      <p:cxnSp>
        <p:nvCxnSpPr>
          <p:cNvPr id="24" name="Straight Arrow Connector 23"/>
          <p:cNvCxnSpPr>
            <a:stCxn id="22" idx="2"/>
          </p:cNvCxnSpPr>
          <p:nvPr/>
        </p:nvCxnSpPr>
        <p:spPr>
          <a:xfrm flipH="1">
            <a:off x="3386138" y="2902316"/>
            <a:ext cx="275548" cy="151728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22" idx="2"/>
          </p:cNvCxnSpPr>
          <p:nvPr/>
        </p:nvCxnSpPr>
        <p:spPr>
          <a:xfrm>
            <a:off x="3661686" y="2902316"/>
            <a:ext cx="29252" cy="147918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2" idx="2"/>
          </p:cNvCxnSpPr>
          <p:nvPr/>
        </p:nvCxnSpPr>
        <p:spPr>
          <a:xfrm>
            <a:off x="3661686" y="2902316"/>
            <a:ext cx="334052" cy="141250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2" idx="2"/>
          </p:cNvCxnSpPr>
          <p:nvPr/>
        </p:nvCxnSpPr>
        <p:spPr>
          <a:xfrm>
            <a:off x="3661686" y="2902316"/>
            <a:ext cx="643614" cy="133630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a:off x="4797091" y="2624138"/>
            <a:ext cx="1284622" cy="946332"/>
          </a:xfrm>
          <a:prstGeom prst="bentConnector3">
            <a:avLst>
              <a:gd name="adj1" fmla="val 100049"/>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p:nvPr/>
        </p:nvCxnSpPr>
        <p:spPr>
          <a:xfrm>
            <a:off x="4797091" y="2624138"/>
            <a:ext cx="1775159" cy="842962"/>
          </a:xfrm>
          <a:prstGeom prst="bentConnector3">
            <a:avLst>
              <a:gd name="adj1" fmla="val 9990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p:nvPr/>
        </p:nvCxnSpPr>
        <p:spPr>
          <a:xfrm>
            <a:off x="4797091" y="2624138"/>
            <a:ext cx="2260934" cy="766762"/>
          </a:xfrm>
          <a:prstGeom prst="bentConnector3">
            <a:avLst>
              <a:gd name="adj1" fmla="val 99922"/>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9" name="Elbow Connector 38"/>
          <p:cNvCxnSpPr/>
          <p:nvPr/>
        </p:nvCxnSpPr>
        <p:spPr>
          <a:xfrm>
            <a:off x="4797091" y="2624138"/>
            <a:ext cx="2760997" cy="647700"/>
          </a:xfrm>
          <a:prstGeom prst="bentConnector3">
            <a:avLst>
              <a:gd name="adj1" fmla="val 99850"/>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558088" y="2624138"/>
            <a:ext cx="1405803"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678057" y="1662703"/>
            <a:ext cx="1271319" cy="830997"/>
          </a:xfrm>
          <a:prstGeom prst="rect">
            <a:avLst/>
          </a:prstGeom>
          <a:solidFill>
            <a:schemeClr val="bg1"/>
          </a:solidFill>
          <a:ln w="38100">
            <a:solidFill>
              <a:srgbClr val="FF0000"/>
            </a:solidFill>
          </a:ln>
        </p:spPr>
        <p:txBody>
          <a:bodyPr wrap="square" rtlCol="0">
            <a:spAutoFit/>
          </a:bodyPr>
          <a:lstStyle/>
          <a:p>
            <a:pPr algn="ctr"/>
            <a:r>
              <a:rPr lang="en-US" sz="1600" dirty="0" smtClean="0">
                <a:latin typeface="Arial Black" panose="020B0A04020102020204" pitchFamily="34" charset="0"/>
              </a:rPr>
              <a:t>1-2 page splits per minute</a:t>
            </a:r>
          </a:p>
        </p:txBody>
      </p:sp>
      <p:sp>
        <p:nvSpPr>
          <p:cNvPr id="52" name="TextBox 51"/>
          <p:cNvSpPr txBox="1"/>
          <p:nvPr/>
        </p:nvSpPr>
        <p:spPr>
          <a:xfrm>
            <a:off x="5206773" y="1662703"/>
            <a:ext cx="2351315" cy="830997"/>
          </a:xfrm>
          <a:prstGeom prst="rect">
            <a:avLst/>
          </a:prstGeom>
          <a:solidFill>
            <a:schemeClr val="bg1"/>
          </a:solidFill>
          <a:ln w="38100">
            <a:solidFill>
              <a:srgbClr val="FF0000"/>
            </a:solidFill>
          </a:ln>
        </p:spPr>
        <p:txBody>
          <a:bodyPr wrap="square" rtlCol="0">
            <a:spAutoFit/>
          </a:bodyPr>
          <a:lstStyle/>
          <a:p>
            <a:pPr algn="ctr"/>
            <a:r>
              <a:rPr lang="en-US" sz="1600" dirty="0" smtClean="0">
                <a:latin typeface="Arial Black" panose="020B0A04020102020204" pitchFamily="34" charset="0"/>
              </a:rPr>
              <a:t>Reorgs actually made page splits per minute worse!</a:t>
            </a:r>
          </a:p>
        </p:txBody>
      </p:sp>
    </p:spTree>
    <p:extLst>
      <p:ext uri="{BB962C8B-B14F-4D97-AF65-F5344CB8AC3E}">
        <p14:creationId xmlns:p14="http://schemas.microsoft.com/office/powerpoint/2010/main" val="140387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par>
                                <p:cTn id="13" presetID="22" presetClass="entr" presetSubtype="1"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par>
                                <p:cTn id="16" presetID="22" presetClass="entr" presetSubtype="1"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1"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up)">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up)">
                                      <p:cBhvr>
                                        <p:cTn id="29" dur="500"/>
                                        <p:tgtEl>
                                          <p:spTgt spid="52"/>
                                        </p:tgtEl>
                                      </p:cBhvr>
                                    </p:animEffect>
                                  </p:childTnLst>
                                </p:cTn>
                              </p:par>
                              <p:par>
                                <p:cTn id="30" presetID="22" presetClass="entr" presetSubtype="1"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500"/>
                                        <p:tgtEl>
                                          <p:spTgt spid="25"/>
                                        </p:tgtEl>
                                      </p:cBhvr>
                                    </p:animEffect>
                                  </p:childTnLst>
                                </p:cTn>
                              </p:par>
                              <p:par>
                                <p:cTn id="33" presetID="22" presetClass="entr" presetSubtype="1"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par>
                                <p:cTn id="36" presetID="22" presetClass="entr" presetSubtype="1"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up)">
                                      <p:cBhvr>
                                        <p:cTn id="38" dur="500"/>
                                        <p:tgtEl>
                                          <p:spTgt spid="36"/>
                                        </p:tgtEl>
                                      </p:cBhvr>
                                    </p:animEffect>
                                  </p:childTnLst>
                                </p:cTn>
                              </p:par>
                              <p:par>
                                <p:cTn id="39" presetID="22" presetClass="entr" presetSubtype="1"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left)">
                                      <p:cBhvr>
                                        <p:cTn id="46" dur="500"/>
                                        <p:tgtEl>
                                          <p:spTgt spid="42"/>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left)">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1" grpId="0" animBg="1"/>
      <p:bldP spid="5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a:t>Best Practice - Weekly </a:t>
            </a:r>
            <a:r>
              <a:rPr lang="en-US" dirty="0" smtClean="0"/>
              <a:t>Defrag</a:t>
            </a:r>
            <a:br>
              <a:rPr lang="en-US" dirty="0" smtClean="0"/>
            </a:br>
            <a:r>
              <a:rPr lang="en-US" dirty="0" smtClean="0">
                <a:solidFill>
                  <a:srgbClr val="FFFF00"/>
                </a:solidFill>
              </a:rPr>
              <a:t>Full Year 80% Fill Factor</a:t>
            </a:r>
            <a:endParaRPr lang="en-US" dirty="0">
              <a:solidFill>
                <a:srgbClr val="FFFF00"/>
              </a:solidFill>
            </a:endParaRP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47</a:t>
            </a:fld>
            <a:r>
              <a:rPr lang="en-US" smtClean="0"/>
              <a:t>    </a:t>
            </a:r>
            <a:endParaRPr lang="en-US" dirty="0"/>
          </a:p>
        </p:txBody>
      </p:sp>
      <p:sp>
        <p:nvSpPr>
          <p:cNvPr id="11" name="Rectangle 10"/>
          <p:cNvSpPr/>
          <p:nvPr/>
        </p:nvSpPr>
        <p:spPr>
          <a:xfrm>
            <a:off x="633413" y="4957763"/>
            <a:ext cx="785812" cy="366712"/>
          </a:xfrm>
          <a:prstGeom prst="rect">
            <a:avLst/>
          </a:prstGeom>
          <a:solidFill>
            <a:srgbClr val="FFFF00">
              <a:alpha val="60000"/>
            </a:srgb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2" name="TextBox 11"/>
          <p:cNvSpPr txBox="1"/>
          <p:nvPr/>
        </p:nvSpPr>
        <p:spPr>
          <a:xfrm>
            <a:off x="2526279" y="4955143"/>
            <a:ext cx="2046515"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First 5 weeks</a:t>
            </a:r>
          </a:p>
        </p:txBody>
      </p:sp>
      <p:cxnSp>
        <p:nvCxnSpPr>
          <p:cNvPr id="7" name="Straight Arrow Connector 6"/>
          <p:cNvCxnSpPr/>
          <p:nvPr/>
        </p:nvCxnSpPr>
        <p:spPr>
          <a:xfrm flipH="1" flipV="1">
            <a:off x="1419225" y="5196965"/>
            <a:ext cx="1107055" cy="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526280" y="1701987"/>
            <a:ext cx="2270811"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Arrows mark Reorgs. Everything else is a Rebuild</a:t>
            </a:r>
          </a:p>
        </p:txBody>
      </p:sp>
      <p:cxnSp>
        <p:nvCxnSpPr>
          <p:cNvPr id="24" name="Straight Arrow Connector 23"/>
          <p:cNvCxnSpPr>
            <a:stCxn id="22" idx="2"/>
          </p:cNvCxnSpPr>
          <p:nvPr/>
        </p:nvCxnSpPr>
        <p:spPr>
          <a:xfrm>
            <a:off x="3661686" y="2902316"/>
            <a:ext cx="324527" cy="136012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22" idx="2"/>
          </p:cNvCxnSpPr>
          <p:nvPr/>
        </p:nvCxnSpPr>
        <p:spPr>
          <a:xfrm>
            <a:off x="3661686" y="2902316"/>
            <a:ext cx="1135405" cy="107437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5767391" y="2624138"/>
            <a:ext cx="3196500"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558089" y="1662703"/>
            <a:ext cx="1391288" cy="830997"/>
          </a:xfrm>
          <a:prstGeom prst="rect">
            <a:avLst/>
          </a:prstGeom>
          <a:solidFill>
            <a:schemeClr val="bg1"/>
          </a:solidFill>
          <a:ln w="38100">
            <a:solidFill>
              <a:srgbClr val="FF0000"/>
            </a:solidFill>
          </a:ln>
        </p:spPr>
        <p:txBody>
          <a:bodyPr wrap="square" rtlCol="0">
            <a:spAutoFit/>
          </a:bodyPr>
          <a:lstStyle/>
          <a:p>
            <a:pPr algn="ctr"/>
            <a:r>
              <a:rPr lang="en-US" sz="1600" dirty="0" smtClean="0">
                <a:latin typeface="Arial Black" panose="020B0A04020102020204" pitchFamily="34" charset="0"/>
              </a:rPr>
              <a:t>3 page splits per 2 minutes</a:t>
            </a:r>
          </a:p>
        </p:txBody>
      </p:sp>
      <p:cxnSp>
        <p:nvCxnSpPr>
          <p:cNvPr id="31" name="Elbow Connector 30"/>
          <p:cNvCxnSpPr/>
          <p:nvPr/>
        </p:nvCxnSpPr>
        <p:spPr>
          <a:xfrm rot="16200000" flipH="1">
            <a:off x="4613108" y="2808120"/>
            <a:ext cx="1185862" cy="817897"/>
          </a:xfrm>
          <a:prstGeom prst="bentConnector3">
            <a:avLst>
              <a:gd name="adj1" fmla="val 20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5" name="Elbow Connector 34"/>
          <p:cNvCxnSpPr/>
          <p:nvPr/>
        </p:nvCxnSpPr>
        <p:spPr>
          <a:xfrm rot="16200000" flipH="1">
            <a:off x="4777416" y="2643816"/>
            <a:ext cx="1009653" cy="970296"/>
          </a:xfrm>
          <a:prstGeom prst="bentConnector3">
            <a:avLst>
              <a:gd name="adj1" fmla="val 472"/>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06773" y="1662703"/>
            <a:ext cx="2351315" cy="830997"/>
          </a:xfrm>
          <a:prstGeom prst="rect">
            <a:avLst/>
          </a:prstGeom>
          <a:solidFill>
            <a:schemeClr val="bg1"/>
          </a:solidFill>
          <a:ln w="38100">
            <a:solidFill>
              <a:srgbClr val="FF0000"/>
            </a:solidFill>
          </a:ln>
        </p:spPr>
        <p:txBody>
          <a:bodyPr wrap="square" rtlCol="0">
            <a:spAutoFit/>
          </a:bodyPr>
          <a:lstStyle/>
          <a:p>
            <a:pPr algn="ctr"/>
            <a:r>
              <a:rPr lang="en-US" sz="1600" dirty="0" smtClean="0">
                <a:latin typeface="Arial Black" panose="020B0A04020102020204" pitchFamily="34" charset="0"/>
              </a:rPr>
              <a:t>Reorgs actually made page splits per minute worse!</a:t>
            </a:r>
          </a:p>
        </p:txBody>
      </p:sp>
      <p:sp>
        <p:nvSpPr>
          <p:cNvPr id="20" name="Flowchart: Connector 19"/>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34227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par>
                                <p:cTn id="13" presetID="22" presetClass="entr" presetSubtype="1"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up)">
                                      <p:cBhvr>
                                        <p:cTn id="15" dur="500"/>
                                        <p:tgtEl>
                                          <p:spTgt spid="24"/>
                                        </p:tgtEl>
                                      </p:cBhvr>
                                    </p:animEffect>
                                  </p:childTnLst>
                                </p:cTn>
                              </p:par>
                              <p:par>
                                <p:cTn id="16" presetID="22" presetClass="entr" presetSubtype="1"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up)">
                                      <p:cBhvr>
                                        <p:cTn id="23" dur="500"/>
                                        <p:tgtEl>
                                          <p:spTgt spid="44"/>
                                        </p:tgtEl>
                                      </p:cBhvr>
                                    </p:animEffect>
                                  </p:childTnLst>
                                </p:cTn>
                              </p:par>
                              <p:par>
                                <p:cTn id="24" presetID="22" presetClass="entr" presetSubtype="1"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par>
                                <p:cTn id="27" presetID="22" presetClass="entr" presetSubtype="1"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500"/>
                                        <p:tgtEl>
                                          <p:spTgt spid="51"/>
                                        </p:tgtEl>
                                      </p:cBhvr>
                                    </p:animEffect>
                                  </p:childTnLst>
                                </p:cTn>
                              </p:par>
                              <p:par>
                                <p:cTn id="35" presetID="22" presetClass="entr" presetSubtype="8"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1" grpId="0" animBg="1"/>
      <p:bldP spid="4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43000"/>
            <a:ext cx="915035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143000"/>
            <a:ext cx="9150350"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a:t>Best Practice - Weekly </a:t>
            </a:r>
            <a:r>
              <a:rPr lang="en-US" dirty="0" smtClean="0"/>
              <a:t>Defrag</a:t>
            </a:r>
            <a:br>
              <a:rPr lang="en-US" dirty="0" smtClean="0"/>
            </a:br>
            <a:r>
              <a:rPr lang="en-US" dirty="0" smtClean="0">
                <a:solidFill>
                  <a:srgbClr val="FFFF00"/>
                </a:solidFill>
              </a:rPr>
              <a:t>Full Year 70% Fill Factor</a:t>
            </a:r>
            <a:endParaRPr lang="en-US" dirty="0">
              <a:solidFill>
                <a:srgbClr val="FFFF00"/>
              </a:solidFill>
            </a:endParaRP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48</a:t>
            </a:fld>
            <a:r>
              <a:rPr lang="en-US" smtClean="0"/>
              <a:t>    </a:t>
            </a:r>
            <a:endParaRPr lang="en-US" dirty="0"/>
          </a:p>
        </p:txBody>
      </p:sp>
      <p:sp>
        <p:nvSpPr>
          <p:cNvPr id="11" name="Rectangle 10"/>
          <p:cNvSpPr/>
          <p:nvPr/>
        </p:nvSpPr>
        <p:spPr>
          <a:xfrm>
            <a:off x="633413" y="4957763"/>
            <a:ext cx="785812" cy="366712"/>
          </a:xfrm>
          <a:prstGeom prst="rect">
            <a:avLst/>
          </a:prstGeom>
          <a:solidFill>
            <a:srgbClr val="FFFF00">
              <a:alpha val="60000"/>
            </a:srgb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2" name="TextBox 11"/>
          <p:cNvSpPr txBox="1"/>
          <p:nvPr/>
        </p:nvSpPr>
        <p:spPr>
          <a:xfrm>
            <a:off x="2526279" y="4955143"/>
            <a:ext cx="2046515"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First 5 weeks</a:t>
            </a:r>
          </a:p>
        </p:txBody>
      </p:sp>
      <p:cxnSp>
        <p:nvCxnSpPr>
          <p:cNvPr id="7" name="Straight Arrow Connector 6"/>
          <p:cNvCxnSpPr/>
          <p:nvPr/>
        </p:nvCxnSpPr>
        <p:spPr>
          <a:xfrm flipH="1" flipV="1">
            <a:off x="1419225" y="5196965"/>
            <a:ext cx="1107055" cy="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37346" y="1701987"/>
            <a:ext cx="4445854"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Not much difference between 80% and 70% Fill Factor except that Reorgs start sooner and the "flats" are a bit longer.</a:t>
            </a:r>
          </a:p>
        </p:txBody>
      </p:sp>
      <p:cxnSp>
        <p:nvCxnSpPr>
          <p:cNvPr id="21" name="Straight Arrow Connector 20"/>
          <p:cNvCxnSpPr/>
          <p:nvPr/>
        </p:nvCxnSpPr>
        <p:spPr>
          <a:xfrm>
            <a:off x="4804229" y="2902316"/>
            <a:ext cx="478971" cy="68006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060273" y="2902316"/>
            <a:ext cx="1323041" cy="116168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060273" y="2902316"/>
            <a:ext cx="292527" cy="148099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2" idx="2"/>
          </p:cNvCxnSpPr>
          <p:nvPr/>
        </p:nvCxnSpPr>
        <p:spPr>
          <a:xfrm flipH="1">
            <a:off x="2656114" y="2902316"/>
            <a:ext cx="404159" cy="174225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Flowchart: Connector 1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7" name="TextBox 16"/>
          <p:cNvSpPr txBox="1"/>
          <p:nvPr/>
        </p:nvSpPr>
        <p:spPr>
          <a:xfrm>
            <a:off x="5460786" y="1691288"/>
            <a:ext cx="2222927"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Note how few REORGs there actually are!</a:t>
            </a:r>
          </a:p>
        </p:txBody>
      </p:sp>
      <p:sp>
        <p:nvSpPr>
          <p:cNvPr id="19" name="TextBox 18"/>
          <p:cNvSpPr txBox="1"/>
          <p:nvPr/>
        </p:nvSpPr>
        <p:spPr>
          <a:xfrm>
            <a:off x="5820228" y="4040179"/>
            <a:ext cx="3075427"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Indexes get "stuck" in the REORGANIZE mode because of data growth.</a:t>
            </a:r>
          </a:p>
        </p:txBody>
      </p:sp>
    </p:spTree>
    <p:extLst>
      <p:ext uri="{BB962C8B-B14F-4D97-AF65-F5344CB8AC3E}">
        <p14:creationId xmlns:p14="http://schemas.microsoft.com/office/powerpoint/2010/main" val="389955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50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par>
                                <p:cTn id="23" presetID="22" presetClass="entr" presetSubtype="1"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up)">
                                      <p:cBhvr>
                                        <p:cTn id="25" dur="500"/>
                                        <p:tgtEl>
                                          <p:spTgt spid="27"/>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up)">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7" grpId="0" animBg="1"/>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43000"/>
            <a:ext cx="915035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a:t>Best Practice - Weekly </a:t>
            </a:r>
            <a:r>
              <a:rPr lang="en-US" dirty="0" smtClean="0"/>
              <a:t>Defrag</a:t>
            </a:r>
            <a:br>
              <a:rPr lang="en-US" dirty="0" smtClean="0"/>
            </a:br>
            <a:r>
              <a:rPr lang="en-US" dirty="0" smtClean="0">
                <a:solidFill>
                  <a:srgbClr val="FFFF00"/>
                </a:solidFill>
              </a:rPr>
              <a:t>Full Year All Fill Factors</a:t>
            </a:r>
            <a:endParaRPr lang="en-US" dirty="0">
              <a:solidFill>
                <a:srgbClr val="FFFF00"/>
              </a:solidFill>
            </a:endParaRP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49</a:t>
            </a:fld>
            <a:r>
              <a:rPr lang="en-US" smtClean="0"/>
              <a:t>    </a:t>
            </a:r>
            <a:endParaRPr lang="en-US" dirty="0"/>
          </a:p>
        </p:txBody>
      </p:sp>
      <p:sp>
        <p:nvSpPr>
          <p:cNvPr id="17" name="TextBox 16"/>
          <p:cNvSpPr txBox="1"/>
          <p:nvPr/>
        </p:nvSpPr>
        <p:spPr>
          <a:xfrm>
            <a:off x="937594" y="3277159"/>
            <a:ext cx="2046515"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Which is better?</a:t>
            </a:r>
          </a:p>
        </p:txBody>
      </p:sp>
      <p:pic>
        <p:nvPicPr>
          <p:cNvPr id="922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883" y="1536701"/>
            <a:ext cx="55245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883" y="1536701"/>
            <a:ext cx="55245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5"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883" y="1536701"/>
            <a:ext cx="55245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786063" y="1947863"/>
            <a:ext cx="3436320" cy="21431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6" name="Rectangle 25"/>
          <p:cNvSpPr/>
          <p:nvPr/>
        </p:nvSpPr>
        <p:spPr>
          <a:xfrm>
            <a:off x="1528763" y="1947863"/>
            <a:ext cx="595312" cy="21431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7" name="Rectangle 26"/>
          <p:cNvSpPr/>
          <p:nvPr/>
        </p:nvSpPr>
        <p:spPr>
          <a:xfrm>
            <a:off x="2124075" y="2498727"/>
            <a:ext cx="661988" cy="214312"/>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8" name="TextBox 27"/>
          <p:cNvSpPr txBox="1"/>
          <p:nvPr/>
        </p:nvSpPr>
        <p:spPr>
          <a:xfrm>
            <a:off x="937594" y="3073963"/>
            <a:ext cx="2046515"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Is that the best we can do?</a:t>
            </a:r>
          </a:p>
        </p:txBody>
      </p:sp>
      <p:sp>
        <p:nvSpPr>
          <p:cNvPr id="29" name="Rectangle 28"/>
          <p:cNvSpPr/>
          <p:nvPr/>
        </p:nvSpPr>
        <p:spPr>
          <a:xfrm>
            <a:off x="633413" y="4957763"/>
            <a:ext cx="785812" cy="366712"/>
          </a:xfrm>
          <a:prstGeom prst="rect">
            <a:avLst/>
          </a:prstGeom>
          <a:solidFill>
            <a:srgbClr val="FFFF00">
              <a:alpha val="60000"/>
            </a:srgb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0" name="TextBox 29"/>
          <p:cNvSpPr txBox="1"/>
          <p:nvPr/>
        </p:nvSpPr>
        <p:spPr>
          <a:xfrm>
            <a:off x="2526279" y="4955143"/>
            <a:ext cx="2046515"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First 5 weeks</a:t>
            </a:r>
          </a:p>
        </p:txBody>
      </p:sp>
      <p:cxnSp>
        <p:nvCxnSpPr>
          <p:cNvPr id="31" name="Straight Arrow Connector 30"/>
          <p:cNvCxnSpPr/>
          <p:nvPr/>
        </p:nvCxnSpPr>
        <p:spPr>
          <a:xfrm flipH="1" flipV="1">
            <a:off x="1419225" y="5196965"/>
            <a:ext cx="1107055" cy="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720051" y="4217789"/>
            <a:ext cx="2840656"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REBUILD is much shorter than REORGANIZE!</a:t>
            </a:r>
          </a:p>
        </p:txBody>
      </p:sp>
      <p:cxnSp>
        <p:nvCxnSpPr>
          <p:cNvPr id="20" name="Straight Arrow Connector 19"/>
          <p:cNvCxnSpPr/>
          <p:nvPr/>
        </p:nvCxnSpPr>
        <p:spPr>
          <a:xfrm flipH="1" flipV="1">
            <a:off x="2771777" y="2135982"/>
            <a:ext cx="3257548" cy="225980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flipV="1">
            <a:off x="2786063" y="2713039"/>
            <a:ext cx="3436320" cy="224210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061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wipe(left)">
                                      <p:cBhvr>
                                        <p:cTn id="7" dur="5000"/>
                                        <p:tgtEl>
                                          <p:spTgt spid="92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23"/>
                                        </p:tgtEl>
                                        <p:attrNameLst>
                                          <p:attrName>style.visibility</p:attrName>
                                        </p:attrNameLst>
                                      </p:cBhvr>
                                      <p:to>
                                        <p:strVal val="visible"/>
                                      </p:to>
                                    </p:set>
                                    <p:animEffect transition="in" filter="fade">
                                      <p:cBhvr>
                                        <p:cTn id="17" dur="500"/>
                                        <p:tgtEl>
                                          <p:spTgt spid="92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24"/>
                                        </p:tgtEl>
                                        <p:attrNameLst>
                                          <p:attrName>style.visibility</p:attrName>
                                        </p:attrNameLst>
                                      </p:cBhvr>
                                      <p:to>
                                        <p:strVal val="visible"/>
                                      </p:to>
                                    </p:set>
                                    <p:animEffect transition="in" filter="fade">
                                      <p:cBhvr>
                                        <p:cTn id="22" dur="500"/>
                                        <p:tgtEl>
                                          <p:spTgt spid="922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arn(outVertic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22" presetClass="entr" presetSubtype="2"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par>
                                <p:cTn id="36" presetID="22" presetClass="entr" presetSubtype="2"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right)">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37"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arn(outVertical)">
                                      <p:cBhvr>
                                        <p:cTn id="43" dur="500"/>
                                        <p:tgtEl>
                                          <p:spTgt spid="26"/>
                                        </p:tgtEl>
                                      </p:cBhvr>
                                    </p:animEffect>
                                  </p:childTnLst>
                                </p:cTn>
                              </p:par>
                              <p:par>
                                <p:cTn id="44" presetID="1" presetClass="exit" presetSubtype="0" fill="hold" nodeType="withEffect">
                                  <p:stCondLst>
                                    <p:cond delay="0"/>
                                  </p:stCondLst>
                                  <p:childTnLst>
                                    <p:set>
                                      <p:cBhvr>
                                        <p:cTn id="45" dur="1" fill="hold">
                                          <p:stCondLst>
                                            <p:cond delay="0"/>
                                          </p:stCondLst>
                                        </p:cTn>
                                        <p:tgtEl>
                                          <p:spTgt spid="2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arn(outVertic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225"/>
                                        </p:tgtEl>
                                        <p:attrNameLst>
                                          <p:attrName>style.visibility</p:attrName>
                                        </p:attrNameLst>
                                      </p:cBhvr>
                                      <p:to>
                                        <p:strVal val="visible"/>
                                      </p:to>
                                    </p:set>
                                    <p:animEffect transition="in" filter="fade">
                                      <p:cBhvr>
                                        <p:cTn id="57" dur="500"/>
                                        <p:tgtEl>
                                          <p:spTgt spid="92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26" grpId="0" animBg="1"/>
      <p:bldP spid="27" grpId="0" animBg="1"/>
      <p:bldP spid="2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smtClean="0"/>
              <a:t>Assumptions</a:t>
            </a:r>
            <a:endParaRPr lang="en-US" dirty="0"/>
          </a:p>
        </p:txBody>
      </p:sp>
    </p:spTree>
    <p:extLst>
      <p:ext uri="{BB962C8B-B14F-4D97-AF65-F5344CB8AC3E}">
        <p14:creationId xmlns:p14="http://schemas.microsoft.com/office/powerpoint/2010/main" val="26831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allelujah-sound-effec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Lst>
          </a:blip>
          <a:stretch>
            <a:fillRect/>
          </a:stretch>
        </p:blipFill>
        <p:spPr>
          <a:xfrm>
            <a:off x="6879772" y="3956147"/>
            <a:ext cx="609600" cy="609600"/>
          </a:xfrm>
          <a:prstGeom prst="rect">
            <a:avLst/>
          </a:prstGeom>
          <a:effectLst/>
        </p:spPr>
      </p:pic>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smtClean="0"/>
              <a:t>Maybe it's better to do…</a:t>
            </a:r>
            <a:br>
              <a:rPr lang="en-US" dirty="0" smtClean="0"/>
            </a:br>
            <a:r>
              <a:rPr lang="en-US" dirty="0"/>
              <a:t> </a:t>
            </a: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50</a:t>
            </a:fld>
            <a:r>
              <a:rPr lang="en-US" smtClean="0"/>
              <a:t>    </a:t>
            </a:r>
            <a:endParaRPr lang="en-US" dirty="0"/>
          </a:p>
        </p:txBody>
      </p:sp>
      <p:pic>
        <p:nvPicPr>
          <p:cNvPr id="1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883" y="1536701"/>
            <a:ext cx="55245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786063" y="1947863"/>
            <a:ext cx="3436320" cy="21431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6" name="Rectangle 25"/>
          <p:cNvSpPr/>
          <p:nvPr/>
        </p:nvSpPr>
        <p:spPr>
          <a:xfrm>
            <a:off x="1528763" y="1947863"/>
            <a:ext cx="595312" cy="21431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7" name="Rectangle 26"/>
          <p:cNvSpPr/>
          <p:nvPr/>
        </p:nvSpPr>
        <p:spPr>
          <a:xfrm>
            <a:off x="2124075" y="2498727"/>
            <a:ext cx="661988" cy="214312"/>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pic>
        <p:nvPicPr>
          <p:cNvPr id="11269" name="Picture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143000"/>
            <a:ext cx="9153144"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883" y="1536701"/>
            <a:ext cx="55245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633413" y="4957763"/>
            <a:ext cx="785812" cy="366712"/>
          </a:xfrm>
          <a:prstGeom prst="rect">
            <a:avLst/>
          </a:prstGeom>
          <a:solidFill>
            <a:srgbClr val="FFFF00">
              <a:alpha val="60000"/>
            </a:srgb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4" name="TextBox 23"/>
          <p:cNvSpPr txBox="1"/>
          <p:nvPr/>
        </p:nvSpPr>
        <p:spPr>
          <a:xfrm>
            <a:off x="2526279" y="4955143"/>
            <a:ext cx="2046515"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First 5 weeks</a:t>
            </a:r>
          </a:p>
        </p:txBody>
      </p:sp>
      <p:cxnSp>
        <p:nvCxnSpPr>
          <p:cNvPr id="25" name="Straight Arrow Connector 24"/>
          <p:cNvCxnSpPr/>
          <p:nvPr/>
        </p:nvCxnSpPr>
        <p:spPr>
          <a:xfrm flipH="1" flipV="1">
            <a:off x="1419225" y="5196965"/>
            <a:ext cx="1107055" cy="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7200" y="447878"/>
            <a:ext cx="3847335" cy="738664"/>
          </a:xfrm>
          <a:prstGeom prst="rect">
            <a:avLst/>
          </a:prstGeom>
          <a:noFill/>
          <a:ln w="38100">
            <a:noFill/>
          </a:ln>
        </p:spPr>
        <p:txBody>
          <a:bodyPr wrap="none" lIns="0" tIns="0" rIns="0" bIns="0" rtlCol="0">
            <a:spAutoFit/>
          </a:bodyPr>
          <a:lstStyle/>
          <a:p>
            <a:r>
              <a:rPr lang="en-US" sz="4800" dirty="0" smtClean="0">
                <a:ln>
                  <a:solidFill>
                    <a:srgbClr val="0033CC"/>
                  </a:solidFill>
                </a:ln>
                <a:solidFill>
                  <a:srgbClr val="FFFF00"/>
                </a:solidFill>
                <a:effectLst>
                  <a:outerShdw blurRad="50800" dist="38100" algn="l" rotWithShape="0">
                    <a:schemeClr val="tx1"/>
                  </a:outerShdw>
                </a:effectLst>
                <a:latin typeface="Arial Black" panose="020B0A04020102020204" pitchFamily="34" charset="0"/>
              </a:rPr>
              <a:t>NOTHING!!!</a:t>
            </a:r>
          </a:p>
        </p:txBody>
      </p:sp>
      <p:sp>
        <p:nvSpPr>
          <p:cNvPr id="8" name="Rectangle 7"/>
          <p:cNvSpPr/>
          <p:nvPr/>
        </p:nvSpPr>
        <p:spPr>
          <a:xfrm>
            <a:off x="697883" y="2713039"/>
            <a:ext cx="5524500" cy="20478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9" name="TextBox 18"/>
          <p:cNvSpPr txBox="1"/>
          <p:nvPr/>
        </p:nvSpPr>
        <p:spPr>
          <a:xfrm>
            <a:off x="5500915" y="4242581"/>
            <a:ext cx="2752790" cy="646331"/>
          </a:xfrm>
          <a:prstGeom prst="rect">
            <a:avLst/>
          </a:prstGeom>
          <a:solidFill>
            <a:schemeClr val="bg1"/>
          </a:solidFill>
          <a:ln w="38100">
            <a:solidFill>
              <a:srgbClr val="C00000"/>
            </a:solidFill>
          </a:ln>
        </p:spPr>
        <p:txBody>
          <a:bodyPr wrap="square" rtlCol="0">
            <a:spAutoFit/>
          </a:bodyPr>
          <a:lstStyle/>
          <a:p>
            <a:pPr algn="ctr"/>
            <a:r>
              <a:rPr lang="en-US" dirty="0" smtClean="0">
                <a:latin typeface="Arial Black" panose="020B0A04020102020204" pitchFamily="34" charset="0"/>
              </a:rPr>
              <a:t>The "Brent Line" (No Defrag)</a:t>
            </a:r>
          </a:p>
        </p:txBody>
      </p:sp>
      <p:cxnSp>
        <p:nvCxnSpPr>
          <p:cNvPr id="20" name="Straight Arrow Connector 19"/>
          <p:cNvCxnSpPr>
            <a:stCxn id="19" idx="0"/>
          </p:cNvCxnSpPr>
          <p:nvPr/>
        </p:nvCxnSpPr>
        <p:spPr>
          <a:xfrm flipH="1" flipV="1">
            <a:off x="6357257" y="3164114"/>
            <a:ext cx="520053" cy="1078467"/>
          </a:xfrm>
          <a:prstGeom prst="straightConnector1">
            <a:avLst/>
          </a:prstGeom>
          <a:ln w="38100">
            <a:solidFill>
              <a:srgbClr val="C0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07343" y="3223280"/>
            <a:ext cx="2752790" cy="646331"/>
          </a:xfrm>
          <a:prstGeom prst="rect">
            <a:avLst/>
          </a:prstGeom>
          <a:solidFill>
            <a:schemeClr val="bg1"/>
          </a:solidFill>
          <a:ln w="38100">
            <a:solidFill>
              <a:srgbClr val="C00000"/>
            </a:solidFill>
          </a:ln>
        </p:spPr>
        <p:txBody>
          <a:bodyPr wrap="square" rtlCol="0">
            <a:spAutoFit/>
          </a:bodyPr>
          <a:lstStyle/>
          <a:p>
            <a:pPr algn="ctr"/>
            <a:r>
              <a:rPr lang="en-US" dirty="0" smtClean="0">
                <a:latin typeface="Arial Black" panose="020B0A04020102020204" pitchFamily="34" charset="0"/>
              </a:rPr>
              <a:t>The "Brent Line" (No Defrag)</a:t>
            </a:r>
          </a:p>
        </p:txBody>
      </p:sp>
      <p:cxnSp>
        <p:nvCxnSpPr>
          <p:cNvPr id="31" name="Straight Arrow Connector 30"/>
          <p:cNvCxnSpPr>
            <a:stCxn id="30" idx="0"/>
          </p:cNvCxnSpPr>
          <p:nvPr/>
        </p:nvCxnSpPr>
        <p:spPr>
          <a:xfrm flipH="1" flipV="1">
            <a:off x="1419225" y="2917826"/>
            <a:ext cx="664513" cy="305454"/>
          </a:xfrm>
          <a:prstGeom prst="straightConnector1">
            <a:avLst/>
          </a:prstGeom>
          <a:ln w="38100">
            <a:solidFill>
              <a:srgbClr val="C00000"/>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12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6"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0" fill="hold"/>
                                        <p:tgtEl>
                                          <p:spTgt spid="6"/>
                                        </p:tgtEl>
                                        <p:attrNameLst>
                                          <p:attrName>ppt_w</p:attrName>
                                        </p:attrNameLst>
                                      </p:cBhvr>
                                      <p:tavLst>
                                        <p:tav tm="0">
                                          <p:val>
                                            <p:strVal val="(6*min(max(#ppt_w*#ppt_h,.3),1)-7.4)/-.7*#ppt_w"/>
                                          </p:val>
                                        </p:tav>
                                        <p:tav tm="100000">
                                          <p:val>
                                            <p:strVal val="#ppt_w"/>
                                          </p:val>
                                        </p:tav>
                                      </p:tavLst>
                                    </p:anim>
                                    <p:anim calcmode="lin" valueType="num">
                                      <p:cBhvr>
                                        <p:cTn id="17" dur="5000" fill="hold"/>
                                        <p:tgtEl>
                                          <p:spTgt spid="6"/>
                                        </p:tgtEl>
                                        <p:attrNameLst>
                                          <p:attrName>ppt_h</p:attrName>
                                        </p:attrNameLst>
                                      </p:cBhvr>
                                      <p:tavLst>
                                        <p:tav tm="0">
                                          <p:val>
                                            <p:strVal val="(6*min(max(#ppt_w*#ppt_h,.3),1)-7.4)/-.7*#ppt_h"/>
                                          </p:val>
                                        </p:tav>
                                        <p:tav tm="100000">
                                          <p:val>
                                            <p:strVal val="#ppt_h"/>
                                          </p:val>
                                        </p:tav>
                                      </p:tavLst>
                                    </p:anim>
                                    <p:anim calcmode="lin" valueType="num">
                                      <p:cBhvr>
                                        <p:cTn id="18" dur="5000" fill="hold"/>
                                        <p:tgtEl>
                                          <p:spTgt spid="6"/>
                                        </p:tgtEl>
                                        <p:attrNameLst>
                                          <p:attrName>ppt_x</p:attrName>
                                        </p:attrNameLst>
                                      </p:cBhvr>
                                      <p:tavLst>
                                        <p:tav tm="0">
                                          <p:val>
                                            <p:fltVal val="0.5"/>
                                          </p:val>
                                        </p:tav>
                                        <p:tav tm="100000">
                                          <p:val>
                                            <p:strVal val="#ppt_x"/>
                                          </p:val>
                                        </p:tav>
                                      </p:tavLst>
                                    </p:anim>
                                    <p:anim calcmode="lin" valueType="num">
                                      <p:cBhvr>
                                        <p:cTn id="19" dur="5000" fill="hold"/>
                                        <p:tgtEl>
                                          <p:spTgt spid="6"/>
                                        </p:tgtEl>
                                        <p:attrNameLst>
                                          <p:attrName>ppt_y</p:attrName>
                                        </p:attrNameLst>
                                      </p:cBhvr>
                                      <p:tavLst>
                                        <p:tav tm="0">
                                          <p:val>
                                            <p:strVal val="1+(6*min(max(#ppt_w*#ppt_h,.3),1)-7.4)/-.7*#ppt_h/2"/>
                                          </p:val>
                                        </p:tav>
                                        <p:tav tm="100000">
                                          <p:val>
                                            <p:strVal val="#ppt_y"/>
                                          </p:val>
                                        </p:tav>
                                      </p:tavLst>
                                    </p:anim>
                                  </p:childTnLst>
                                </p:cTn>
                              </p:par>
                              <p:par>
                                <p:cTn id="20" presetID="1" presetClass="mediacall" presetSubtype="0" fill="hold" nodeType="withEffect">
                                  <p:stCondLst>
                                    <p:cond delay="0"/>
                                  </p:stCondLst>
                                  <p:childTnLst>
                                    <p:cmd type="call" cmd="playFrom(0.0)">
                                      <p:cBhvr>
                                        <p:cTn id="21" dur="9456" fill="hold"/>
                                        <p:tgtEl>
                                          <p:spTgt spid="7"/>
                                        </p:tgtEl>
                                      </p:cBhvr>
                                    </p:cmd>
                                  </p:childTnLst>
                                </p:cTn>
                              </p:par>
                              <p:par>
                                <p:cTn id="22" presetID="22" presetClass="entr" presetSubtype="8" fill="hold" nodeType="withEffect">
                                  <p:stCondLst>
                                    <p:cond delay="5000"/>
                                  </p:stCondLst>
                                  <p:childTnLst>
                                    <p:set>
                                      <p:cBhvr>
                                        <p:cTn id="23" dur="1" fill="hold">
                                          <p:stCondLst>
                                            <p:cond delay="0"/>
                                          </p:stCondLst>
                                        </p:cTn>
                                        <p:tgtEl>
                                          <p:spTgt spid="11269"/>
                                        </p:tgtEl>
                                        <p:attrNameLst>
                                          <p:attrName>style.visibility</p:attrName>
                                        </p:attrNameLst>
                                      </p:cBhvr>
                                      <p:to>
                                        <p:strVal val="visible"/>
                                      </p:to>
                                    </p:set>
                                    <p:animEffect transition="in" filter="wipe(left)">
                                      <p:cBhvr>
                                        <p:cTn id="24" dur="4000"/>
                                        <p:tgtEl>
                                          <p:spTgt spid="11269"/>
                                        </p:tgtEl>
                                      </p:cBhvr>
                                    </p:animEffect>
                                  </p:childTnLst>
                                </p:cTn>
                              </p:par>
                              <p:par>
                                <p:cTn id="25" presetID="22" presetClass="entr" presetSubtype="8" fill="hold" nodeType="withEffect">
                                  <p:stCondLst>
                                    <p:cond delay="5000"/>
                                  </p:stCondLst>
                                  <p:childTnLst>
                                    <p:set>
                                      <p:cBhvr>
                                        <p:cTn id="26" dur="1" fill="hold">
                                          <p:stCondLst>
                                            <p:cond delay="0"/>
                                          </p:stCondLst>
                                        </p:cTn>
                                        <p:tgtEl>
                                          <p:spTgt spid="11266"/>
                                        </p:tgtEl>
                                        <p:attrNameLst>
                                          <p:attrName>style.visibility</p:attrName>
                                        </p:attrNameLst>
                                      </p:cBhvr>
                                      <p:to>
                                        <p:strVal val="visible"/>
                                      </p:to>
                                    </p:set>
                                    <p:animEffect transition="in" filter="wipe(left)">
                                      <p:cBhvr>
                                        <p:cTn id="27" dur="4000"/>
                                        <p:tgtEl>
                                          <p:spTgt spid="1126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outVertical)">
                                      <p:cBhvr>
                                        <p:cTn id="32" dur="500"/>
                                        <p:tgtEl>
                                          <p:spTgt spid="19"/>
                                        </p:tgtEl>
                                      </p:cBhvr>
                                    </p:animEffect>
                                  </p:childTnLst>
                                </p:cTn>
                              </p:par>
                              <p:par>
                                <p:cTn id="33" presetID="22" presetClass="entr" presetSubtype="4"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16" presetClass="entr" presetSubtype="37"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barn(outVertical)">
                                      <p:cBhvr>
                                        <p:cTn id="43" dur="500"/>
                                        <p:tgtEl>
                                          <p:spTgt spid="30"/>
                                        </p:tgtEl>
                                      </p:cBhvr>
                                    </p:animEffect>
                                  </p:childTnLst>
                                </p:cTn>
                              </p:par>
                              <p:par>
                                <p:cTn id="44" presetID="22" presetClass="entr" presetSubtype="4"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7"/>
                </p:tgtEl>
              </p:cMediaNode>
            </p:audio>
          </p:childTnLst>
        </p:cTn>
      </p:par>
    </p:tnLst>
    <p:bldLst>
      <p:bldP spid="2" grpId="0"/>
      <p:bldP spid="6" grpId="0"/>
      <p:bldP spid="8" grpId="0" animBg="1"/>
      <p:bldP spid="19" grpId="0" animBg="1"/>
      <p:bldP spid="3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33856"/>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a:t>Best Practice - </a:t>
            </a:r>
            <a:r>
              <a:rPr lang="en-US" dirty="0" smtClean="0">
                <a:solidFill>
                  <a:srgbClr val="FFFF00"/>
                </a:solidFill>
              </a:rPr>
              <a:t>Daily</a:t>
            </a:r>
            <a:r>
              <a:rPr lang="en-US" dirty="0" smtClean="0"/>
              <a:t> Defrag</a:t>
            </a:r>
            <a:r>
              <a:rPr lang="en-US" dirty="0"/>
              <a:t/>
            </a:r>
            <a:br>
              <a:rPr lang="en-US" dirty="0"/>
            </a:br>
            <a:r>
              <a:rPr lang="en-US" dirty="0"/>
              <a:t>Full Year All Fill Factors</a:t>
            </a: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51</a:t>
            </a:fld>
            <a:r>
              <a:rPr lang="en-US" smtClean="0"/>
              <a:t>    </a:t>
            </a:r>
            <a:endParaRPr lang="en-US" dirty="0"/>
          </a:p>
        </p:txBody>
      </p:sp>
      <p:pic>
        <p:nvPicPr>
          <p:cNvPr id="1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883" y="1536701"/>
            <a:ext cx="55245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883" y="1536701"/>
            <a:ext cx="55245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43000"/>
            <a:ext cx="9151938"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06847" y="3400425"/>
            <a:ext cx="2209800" cy="923330"/>
          </a:xfrm>
          <a:prstGeom prst="rect">
            <a:avLst/>
          </a:prstGeom>
          <a:solidFill>
            <a:schemeClr val="bg1"/>
          </a:solidFill>
          <a:ln w="38100">
            <a:solidFill>
              <a:srgbClr val="00B050"/>
            </a:solidFill>
          </a:ln>
        </p:spPr>
        <p:txBody>
          <a:bodyPr wrap="square" rtlCol="0">
            <a:spAutoFit/>
          </a:bodyPr>
          <a:lstStyle/>
          <a:p>
            <a:pPr algn="ctr"/>
            <a:r>
              <a:rPr lang="en-US" dirty="0" err="1" smtClean="0">
                <a:latin typeface="Arial Black" panose="020B0A04020102020204" pitchFamily="34" charset="0"/>
              </a:rPr>
              <a:t>NoDefrag</a:t>
            </a:r>
            <a:r>
              <a:rPr lang="en-US" dirty="0" smtClean="0">
                <a:latin typeface="Arial Black" panose="020B0A04020102020204" pitchFamily="34" charset="0"/>
              </a:rPr>
              <a:t> is still the overall winner.</a:t>
            </a:r>
          </a:p>
        </p:txBody>
      </p:sp>
      <p:cxnSp>
        <p:nvCxnSpPr>
          <p:cNvPr id="23" name="Straight Arrow Connector 22"/>
          <p:cNvCxnSpPr/>
          <p:nvPr/>
        </p:nvCxnSpPr>
        <p:spPr>
          <a:xfrm flipV="1">
            <a:off x="3016647" y="2917827"/>
            <a:ext cx="640953" cy="482598"/>
          </a:xfrm>
          <a:prstGeom prst="straightConnector1">
            <a:avLst/>
          </a:prstGeom>
          <a:ln w="38100">
            <a:solidFill>
              <a:srgbClr val="00B05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3016647" y="2917826"/>
            <a:ext cx="3346053" cy="482599"/>
          </a:xfrm>
          <a:prstGeom prst="straightConnector1">
            <a:avLst/>
          </a:prstGeom>
          <a:ln w="38100">
            <a:solidFill>
              <a:srgbClr val="00B05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9187" y="4094314"/>
            <a:ext cx="2705717" cy="923330"/>
          </a:xfrm>
          <a:prstGeom prst="rect">
            <a:avLst/>
          </a:prstGeom>
          <a:solidFill>
            <a:schemeClr val="bg1"/>
          </a:solidFill>
          <a:ln w="38100">
            <a:solidFill>
              <a:srgbClr val="00B050"/>
            </a:solidFill>
          </a:ln>
        </p:spPr>
        <p:txBody>
          <a:bodyPr wrap="square" rtlCol="0">
            <a:spAutoFit/>
          </a:bodyPr>
          <a:lstStyle/>
          <a:p>
            <a:pPr algn="ctr"/>
            <a:r>
              <a:rPr lang="en-US" dirty="0" err="1" smtClean="0">
                <a:latin typeface="Arial Black" panose="020B0A04020102020204" pitchFamily="34" charset="0"/>
              </a:rPr>
              <a:t>NoDefrag</a:t>
            </a:r>
            <a:r>
              <a:rPr lang="en-US" dirty="0" smtClean="0">
                <a:latin typeface="Arial Black" panose="020B0A04020102020204" pitchFamily="34" charset="0"/>
              </a:rPr>
              <a:t> created a "Natural Fill Factor" of 68%</a:t>
            </a:r>
          </a:p>
        </p:txBody>
      </p:sp>
      <p:pic>
        <p:nvPicPr>
          <p:cNvPr id="2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883" y="1536701"/>
            <a:ext cx="61341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97883" y="1943100"/>
            <a:ext cx="6134100" cy="18415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9" name="Rectangle 18"/>
          <p:cNvSpPr/>
          <p:nvPr/>
        </p:nvSpPr>
        <p:spPr>
          <a:xfrm>
            <a:off x="1508919" y="2513016"/>
            <a:ext cx="805656" cy="190500"/>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0" name="Rectangle 19"/>
          <p:cNvSpPr/>
          <p:nvPr/>
        </p:nvSpPr>
        <p:spPr>
          <a:xfrm>
            <a:off x="2314575" y="2511429"/>
            <a:ext cx="4517408" cy="206374"/>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1" name="Rectangle 20"/>
          <p:cNvSpPr/>
          <p:nvPr/>
        </p:nvSpPr>
        <p:spPr>
          <a:xfrm>
            <a:off x="706329" y="2695580"/>
            <a:ext cx="6125654" cy="222246"/>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5" name="Flowchart: Connector 24"/>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22" name="Straight Arrow Connector 21"/>
          <p:cNvCxnSpPr>
            <a:stCxn id="30" idx="0"/>
          </p:cNvCxnSpPr>
          <p:nvPr/>
        </p:nvCxnSpPr>
        <p:spPr>
          <a:xfrm flipH="1" flipV="1">
            <a:off x="6528708" y="3070227"/>
            <a:ext cx="843338" cy="1024087"/>
          </a:xfrm>
          <a:prstGeom prst="straightConnector1">
            <a:avLst/>
          </a:prstGeom>
          <a:ln w="38100">
            <a:solidFill>
              <a:srgbClr val="00B05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17483" y="4323755"/>
            <a:ext cx="3765260"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Notice that the BASELINE and the "BRENT Line" won't move at all</a:t>
            </a:r>
          </a:p>
        </p:txBody>
      </p:sp>
    </p:spTree>
    <p:extLst>
      <p:ext uri="{BB962C8B-B14F-4D97-AF65-F5344CB8AC3E}">
        <p14:creationId xmlns:p14="http://schemas.microsoft.com/office/powerpoint/2010/main" val="20878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out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wipe(left)">
                                      <p:cBhvr>
                                        <p:cTn id="12" dur="5000"/>
                                        <p:tgtEl>
                                          <p:spTgt spid="12290"/>
                                        </p:tgtEl>
                                      </p:cBhvr>
                                    </p:animEffect>
                                  </p:childTnLst>
                                </p:cTn>
                              </p:par>
                              <p:par>
                                <p:cTn id="13" presetID="2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0"/>
                                        <p:tgtEl>
                                          <p:spTgt spid="27"/>
                                        </p:tgtEl>
                                      </p:cBhvr>
                                    </p:animEffect>
                                  </p:childTnLst>
                                </p:cTn>
                              </p:par>
                            </p:childTnLst>
                          </p:cTn>
                        </p:par>
                        <p:par>
                          <p:cTn id="16" fill="hold">
                            <p:stCondLst>
                              <p:cond delay="5000"/>
                            </p:stCondLst>
                            <p:childTnLst>
                              <p:par>
                                <p:cTn id="17" presetID="10" presetClass="exit" presetSubtype="0" fill="hold" grpId="1" nodeType="afterEffect">
                                  <p:stCondLst>
                                    <p:cond delay="0"/>
                                  </p:stCondLst>
                                  <p:childTnLst>
                                    <p:animEffect transition="out" filter="fade">
                                      <p:cBhvr>
                                        <p:cTn id="18" dur="500"/>
                                        <p:tgtEl>
                                          <p:spTgt spid="24"/>
                                        </p:tgtEl>
                                      </p:cBhvr>
                                    </p:animEffect>
                                    <p:set>
                                      <p:cBhvr>
                                        <p:cTn id="19" dur="1" fill="hold">
                                          <p:stCondLst>
                                            <p:cond delay="499"/>
                                          </p:stCondLst>
                                        </p:cTn>
                                        <p:tgtEl>
                                          <p:spTgt spid="2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outVertic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outVertical)">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arn(outVertical)">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barn(outVertical)">
                                      <p:cBhvr>
                                        <p:cTn id="39" dur="500"/>
                                        <p:tgtEl>
                                          <p:spTgt spid="9"/>
                                        </p:tgtEl>
                                      </p:cBhvr>
                                    </p:animEffect>
                                  </p:childTnLst>
                                </p:cTn>
                              </p:par>
                              <p:par>
                                <p:cTn id="40" presetID="10" presetClass="exit" presetSubtype="0" fill="hold" grpId="1" nodeType="withEffect">
                                  <p:stCondLst>
                                    <p:cond delay="0"/>
                                  </p:stCondLst>
                                  <p:childTnLst>
                                    <p:animEffect transition="out" filter="fade">
                                      <p:cBhvr>
                                        <p:cTn id="41" dur="500"/>
                                        <p:tgtEl>
                                          <p:spTgt spid="19"/>
                                        </p:tgtEl>
                                      </p:cBhvr>
                                    </p:animEffect>
                                    <p:set>
                                      <p:cBhvr>
                                        <p:cTn id="42" dur="1" fill="hold">
                                          <p:stCondLst>
                                            <p:cond delay="499"/>
                                          </p:stCondLst>
                                        </p:cTn>
                                        <p:tgtEl>
                                          <p:spTgt spid="1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par>
                                <p:cTn id="46" presetID="16" presetClass="entr" presetSubtype="37"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barn(outVertical)">
                                      <p:cBhvr>
                                        <p:cTn id="48" dur="500"/>
                                        <p:tgtEl>
                                          <p:spTgt spid="21"/>
                                        </p:tgtEl>
                                      </p:cBhvr>
                                    </p:animEffect>
                                  </p:childTnLst>
                                </p:cTn>
                              </p:par>
                              <p:par>
                                <p:cTn id="49" presetID="22" presetClass="entr" presetSubtype="8"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par>
                                <p:cTn id="52" presetID="22" presetClass="entr" presetSubtype="8"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37"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barn(outVertical)">
                                      <p:cBhvr>
                                        <p:cTn id="59" dur="500"/>
                                        <p:tgtEl>
                                          <p:spTgt spid="30"/>
                                        </p:tgtEl>
                                      </p:cBhvr>
                                    </p:animEffect>
                                  </p:childTnLst>
                                </p:cTn>
                              </p:par>
                              <p:par>
                                <p:cTn id="60" presetID="22" presetClass="entr" presetSubtype="8"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animBg="1"/>
      <p:bldP spid="8" grpId="0" animBg="1"/>
      <p:bldP spid="19" grpId="0" animBg="1"/>
      <p:bldP spid="19" grpId="1" animBg="1"/>
      <p:bldP spid="20" grpId="0" animBg="1"/>
      <p:bldP spid="20" grpId="1" animBg="1"/>
      <p:bldP spid="21" grpId="0" animBg="1"/>
      <p:bldP spid="24" grpId="0" animBg="1"/>
      <p:bldP spid="2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smtClean="0"/>
              <a:t>Absolutely, but not like you'd think.</a:t>
            </a:r>
          </a:p>
        </p:txBody>
      </p:sp>
      <p:sp>
        <p:nvSpPr>
          <p:cNvPr id="7" name="Title 6"/>
          <p:cNvSpPr>
            <a:spLocks noGrp="1"/>
          </p:cNvSpPr>
          <p:nvPr>
            <p:ph type="ctrTitle"/>
          </p:nvPr>
        </p:nvSpPr>
        <p:spPr/>
        <p:txBody>
          <a:bodyPr/>
          <a:lstStyle/>
          <a:p>
            <a:r>
              <a:rPr lang="en-US" dirty="0" smtClean="0"/>
              <a:t>Does NOT Defragging Indexes Affect Performance?</a:t>
            </a:r>
            <a:endParaRPr lang="en-US" dirty="0"/>
          </a:p>
        </p:txBody>
      </p:sp>
    </p:spTree>
    <p:extLst>
      <p:ext uri="{BB962C8B-B14F-4D97-AF65-F5344CB8AC3E}">
        <p14:creationId xmlns:p14="http://schemas.microsoft.com/office/powerpoint/2010/main" val="162152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53</a:t>
            </a:fld>
            <a:r>
              <a:rPr lang="en-US" smtClean="0"/>
              <a:t>    </a:t>
            </a:r>
            <a:endParaRPr lang="en-US" dirty="0"/>
          </a:p>
        </p:txBody>
      </p:sp>
      <p:sp>
        <p:nvSpPr>
          <p:cNvPr id="5" name="Title 4"/>
          <p:cNvSpPr>
            <a:spLocks noGrp="1"/>
          </p:cNvSpPr>
          <p:nvPr>
            <p:ph type="title"/>
          </p:nvPr>
        </p:nvSpPr>
        <p:spPr/>
        <p:txBody>
          <a:bodyPr/>
          <a:lstStyle/>
          <a:p>
            <a:r>
              <a:rPr lang="en-US" dirty="0" smtClean="0"/>
              <a:t>For INSERTs (so far)…</a:t>
            </a:r>
            <a:endParaRPr lang="en-US" dirty="0"/>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6" name="Content Placeholder 5"/>
          <p:cNvSpPr>
            <a:spLocks noGrp="1"/>
          </p:cNvSpPr>
          <p:nvPr>
            <p:ph sz="quarter" idx="10"/>
          </p:nvPr>
        </p:nvSpPr>
        <p:spPr/>
        <p:txBody>
          <a:bodyPr>
            <a:normAutofit/>
          </a:bodyPr>
          <a:lstStyle/>
          <a:p>
            <a:r>
              <a:rPr lang="en-US" dirty="0" smtClean="0"/>
              <a:t>When following "Best Practices" </a:t>
            </a:r>
            <a:br>
              <a:rPr lang="en-US" dirty="0" smtClean="0"/>
            </a:br>
            <a:r>
              <a:rPr lang="en-US" dirty="0" smtClean="0"/>
              <a:t>(Reorg @10%, Rebuild @30%)…</a:t>
            </a:r>
            <a:endParaRPr lang="en-US" dirty="0"/>
          </a:p>
          <a:p>
            <a:pPr lvl="1"/>
            <a:r>
              <a:rPr lang="en-US" dirty="0" smtClean="0"/>
              <a:t>Reorgs actually hurt INSERT performance because they concentrated "Bad" Page Splits by removing free space when we needed it the most.</a:t>
            </a:r>
          </a:p>
          <a:p>
            <a:pPr lvl="1"/>
            <a:r>
              <a:rPr lang="en-US" dirty="0" smtClean="0">
                <a:solidFill>
                  <a:srgbClr val="FF0000"/>
                </a:solidFill>
                <a:effectLst>
                  <a:outerShdw blurRad="38100" dist="38100" dir="2700000" algn="tl">
                    <a:srgbClr val="000000"/>
                  </a:outerShdw>
                </a:effectLst>
              </a:rPr>
              <a:t>Not defragging </a:t>
            </a:r>
            <a:r>
              <a:rPr lang="en-US" dirty="0"/>
              <a:t>at all provided the best performance and fewest page splits for INSERTs for what we've seen so far because it </a:t>
            </a:r>
            <a:r>
              <a:rPr lang="en-US" dirty="0" smtClean="0">
                <a:solidFill>
                  <a:srgbClr val="FF0000"/>
                </a:solidFill>
                <a:effectLst>
                  <a:outerShdw blurRad="38100" dist="38100" dir="2700000" algn="tl">
                    <a:srgbClr val="000000"/>
                  </a:outerShdw>
                </a:effectLst>
              </a:rPr>
              <a:t>leaves "free space".</a:t>
            </a:r>
          </a:p>
        </p:txBody>
      </p:sp>
    </p:spTree>
    <p:extLst>
      <p:ext uri="{BB962C8B-B14F-4D97-AF65-F5344CB8AC3E}">
        <p14:creationId xmlns:p14="http://schemas.microsoft.com/office/powerpoint/2010/main" val="155886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fld id="{87FD5303-69AD-2E4D-B18B-E5EED0F0A60B}" type="slidenum">
              <a:rPr lang="en-US" smtClean="0"/>
              <a:pPr/>
              <a:t>54</a:t>
            </a:fld>
            <a:r>
              <a:rPr lang="en-US" smtClean="0"/>
              <a:t>    </a:t>
            </a:r>
            <a:endParaRPr lang="en-US" dirty="0"/>
          </a:p>
        </p:txBody>
      </p:sp>
      <p:sp>
        <p:nvSpPr>
          <p:cNvPr id="5" name="Title 4"/>
          <p:cNvSpPr>
            <a:spLocks noGrp="1"/>
          </p:cNvSpPr>
          <p:nvPr>
            <p:ph type="title"/>
          </p:nvPr>
        </p:nvSpPr>
        <p:spPr/>
        <p:txBody>
          <a:bodyPr/>
          <a:lstStyle/>
          <a:p>
            <a:r>
              <a:rPr lang="en-US" dirty="0" smtClean="0"/>
              <a:t>What about SELECTs?</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sz="3100" dirty="0" smtClean="0"/>
              <a:t>Quote from BOL…</a:t>
            </a:r>
          </a:p>
          <a:p>
            <a:r>
              <a:rPr lang="en-US" sz="3100" dirty="0" smtClean="0"/>
              <a:t>"</a:t>
            </a:r>
            <a:r>
              <a:rPr lang="en-US" dirty="0" smtClean="0">
                <a:solidFill>
                  <a:srgbClr val="FF0000"/>
                </a:solidFill>
                <a:effectLst>
                  <a:outerShdw blurRad="38100" dist="38100" dir="2700000" algn="tl">
                    <a:srgbClr val="000000"/>
                  </a:outerShdw>
                </a:effectLst>
              </a:rPr>
              <a:t>Fragmentation </a:t>
            </a:r>
            <a:r>
              <a:rPr lang="en-US" dirty="0">
                <a:solidFill>
                  <a:srgbClr val="FF0000"/>
                </a:solidFill>
                <a:effectLst>
                  <a:outerShdw blurRad="38100" dist="38100" dir="2700000" algn="tl">
                    <a:srgbClr val="000000"/>
                  </a:outerShdw>
                </a:effectLst>
              </a:rPr>
              <a:t>alone is not a sufficient reason to reorganize or rebuild an index.</a:t>
            </a:r>
            <a:r>
              <a:rPr lang="en-US" dirty="0">
                <a:solidFill>
                  <a:srgbClr val="FF0000"/>
                </a:solidFill>
                <a:effectLst>
                  <a:outerShdw blurRad="38100" dist="38100" dir="2700000" algn="tl">
                    <a:srgbClr val="000000">
                      <a:alpha val="43137"/>
                    </a:srgbClr>
                  </a:outerShdw>
                </a:effectLst>
              </a:rPr>
              <a:t> </a:t>
            </a:r>
            <a:r>
              <a:rPr lang="en-US" dirty="0"/>
              <a:t>The main effect of </a:t>
            </a:r>
            <a:r>
              <a:rPr lang="en-US" u="sng" dirty="0"/>
              <a:t>fragmentation</a:t>
            </a:r>
            <a:r>
              <a:rPr lang="en-US" dirty="0"/>
              <a:t> is that it </a:t>
            </a:r>
            <a:r>
              <a:rPr lang="en-US" u="sng" dirty="0"/>
              <a:t>slows down page read-ahead </a:t>
            </a:r>
            <a:r>
              <a:rPr lang="en-US" dirty="0"/>
              <a:t>throughput </a:t>
            </a:r>
            <a:r>
              <a:rPr lang="en-US" u="sng" dirty="0"/>
              <a:t>during index scans</a:t>
            </a:r>
            <a:r>
              <a:rPr lang="en-US" dirty="0"/>
              <a:t>. This causes slower response times. If the query workload on a fragmented table or index does not involve scans, because the workload is primarily singleton lookups, </a:t>
            </a:r>
            <a:r>
              <a:rPr lang="en-US" sz="3100" dirty="0">
                <a:solidFill>
                  <a:srgbClr val="FF0000"/>
                </a:solidFill>
                <a:effectLst>
                  <a:outerShdw blurRad="38100" dist="38100" dir="2700000" algn="tl">
                    <a:srgbClr val="000000"/>
                  </a:outerShdw>
                </a:effectLst>
              </a:rPr>
              <a:t>removing fragmentation may have no effect</a:t>
            </a:r>
            <a:r>
              <a:rPr lang="en-US" dirty="0" smtClean="0"/>
              <a:t>."</a:t>
            </a:r>
          </a:p>
          <a:p>
            <a:r>
              <a:rPr lang="en-US" dirty="0" smtClean="0">
                <a:hlinkClick r:id="rId2"/>
              </a:rPr>
              <a:t>https://docs.microsoft.com/en-us/sql/relational-databases/system-dynamic-management-views/sys-dm-db-index-physical-stats-transact-sql</a:t>
            </a:r>
            <a:endParaRPr lang="en-US" dirty="0" smtClean="0"/>
          </a:p>
          <a:p>
            <a:endParaRPr lang="en-US" dirty="0" smtClean="0"/>
          </a:p>
          <a:p>
            <a:endParaRPr lang="en-US" dirty="0"/>
          </a:p>
        </p:txBody>
      </p:sp>
      <p:sp>
        <p:nvSpPr>
          <p:cNvPr id="7" name="Rectangle 6"/>
          <p:cNvSpPr/>
          <p:nvPr/>
        </p:nvSpPr>
        <p:spPr>
          <a:xfrm>
            <a:off x="755939" y="2206171"/>
            <a:ext cx="7807490" cy="98697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6186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55</a:t>
            </a:fld>
            <a:r>
              <a:rPr lang="en-US" smtClean="0"/>
              <a:t>    </a:t>
            </a:r>
            <a:endParaRPr lang="en-US" dirty="0"/>
          </a:p>
        </p:txBody>
      </p:sp>
      <p:sp>
        <p:nvSpPr>
          <p:cNvPr id="5" name="Title 4"/>
          <p:cNvSpPr>
            <a:spLocks noGrp="1"/>
          </p:cNvSpPr>
          <p:nvPr>
            <p:ph type="title"/>
          </p:nvPr>
        </p:nvSpPr>
        <p:spPr/>
        <p:txBody>
          <a:bodyPr/>
          <a:lstStyle/>
          <a:p>
            <a:r>
              <a:rPr lang="en-US" dirty="0" smtClean="0"/>
              <a:t>FYI</a:t>
            </a:r>
            <a:endParaRPr lang="en-US" dirty="0"/>
          </a:p>
        </p:txBody>
      </p:sp>
      <p:sp>
        <p:nvSpPr>
          <p:cNvPr id="6" name="Content Placeholder 5"/>
          <p:cNvSpPr>
            <a:spLocks noGrp="1"/>
          </p:cNvSpPr>
          <p:nvPr>
            <p:ph sz="quarter" idx="10"/>
          </p:nvPr>
        </p:nvSpPr>
        <p:spPr/>
        <p:txBody>
          <a:bodyPr/>
          <a:lstStyle/>
          <a:p>
            <a:r>
              <a:rPr lang="en-US" dirty="0" smtClean="0"/>
              <a:t>Next 3 pages come from the code in the ZIP file with the name "Select Test 01".</a:t>
            </a:r>
            <a:endParaRPr lang="en-US" dirty="0"/>
          </a:p>
        </p:txBody>
      </p:sp>
    </p:spTree>
    <p:extLst>
      <p:ext uri="{BB962C8B-B14F-4D97-AF65-F5344CB8AC3E}">
        <p14:creationId xmlns:p14="http://schemas.microsoft.com/office/powerpoint/2010/main" val="40154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12887"/>
            <a:ext cx="8229600" cy="449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56</a:t>
            </a:fld>
            <a:r>
              <a:rPr lang="en-US" smtClean="0"/>
              <a:t>    </a:t>
            </a:r>
            <a:endParaRPr lang="en-US" dirty="0"/>
          </a:p>
        </p:txBody>
      </p:sp>
      <p:sp>
        <p:nvSpPr>
          <p:cNvPr id="5" name="Title 4"/>
          <p:cNvSpPr>
            <a:spLocks noGrp="1"/>
          </p:cNvSpPr>
          <p:nvPr>
            <p:ph type="title"/>
          </p:nvPr>
        </p:nvSpPr>
        <p:spPr/>
        <p:txBody>
          <a:bodyPr>
            <a:normAutofit fontScale="90000"/>
          </a:bodyPr>
          <a:lstStyle/>
          <a:p>
            <a:r>
              <a:rPr lang="en-US" dirty="0"/>
              <a:t>SELECT of 100,000 Sequential Rows in a JOIN (</a:t>
            </a:r>
            <a:r>
              <a:rPr lang="en-US" dirty="0">
                <a:solidFill>
                  <a:srgbClr val="FFFF00"/>
                </a:solidFill>
              </a:rPr>
              <a:t>Merge Join </a:t>
            </a:r>
            <a:r>
              <a:rPr lang="en-US" dirty="0" smtClean="0">
                <a:solidFill>
                  <a:srgbClr val="FFFF00"/>
                </a:solidFill>
              </a:rPr>
              <a:t>w/Scan</a:t>
            </a:r>
            <a:r>
              <a:rPr lang="en-US" dirty="0" smtClean="0"/>
              <a:t>)</a:t>
            </a:r>
            <a:endParaRPr lang="en-US" dirty="0"/>
          </a:p>
        </p:txBody>
      </p:sp>
      <p:sp>
        <p:nvSpPr>
          <p:cNvPr id="8" name="Rectangle 7"/>
          <p:cNvSpPr/>
          <p:nvPr/>
        </p:nvSpPr>
        <p:spPr>
          <a:xfrm>
            <a:off x="2888343" y="3412670"/>
            <a:ext cx="1117600"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1" name="Rectangle 10"/>
          <p:cNvSpPr/>
          <p:nvPr/>
        </p:nvSpPr>
        <p:spPr>
          <a:xfrm>
            <a:off x="4612368" y="3412670"/>
            <a:ext cx="750207"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3" name="Rectangle 12"/>
          <p:cNvSpPr/>
          <p:nvPr/>
        </p:nvSpPr>
        <p:spPr>
          <a:xfrm>
            <a:off x="5362575" y="3412670"/>
            <a:ext cx="709613"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9" name="TextBox 8"/>
          <p:cNvSpPr txBox="1"/>
          <p:nvPr/>
        </p:nvSpPr>
        <p:spPr>
          <a:xfrm>
            <a:off x="5717381" y="3991428"/>
            <a:ext cx="2142898" cy="738664"/>
          </a:xfrm>
          <a:prstGeom prst="rect">
            <a:avLst/>
          </a:prstGeom>
          <a:solidFill>
            <a:schemeClr val="bg1"/>
          </a:solidFill>
          <a:ln w="38100">
            <a:solidFill>
              <a:srgbClr val="FF0000"/>
            </a:solidFill>
          </a:ln>
        </p:spPr>
        <p:txBody>
          <a:bodyPr wrap="square" rtlCol="0">
            <a:spAutoFit/>
          </a:bodyPr>
          <a:lstStyle/>
          <a:p>
            <a:pPr algn="ctr"/>
            <a:r>
              <a:rPr lang="en-US" sz="1400" dirty="0" smtClean="0">
                <a:latin typeface="Arial Black" panose="020B0A04020102020204" pitchFamily="34" charset="0"/>
              </a:rPr>
              <a:t>Fragmentation only matters for things NOT in memory.</a:t>
            </a:r>
          </a:p>
        </p:txBody>
      </p:sp>
      <p:sp>
        <p:nvSpPr>
          <p:cNvPr id="15" name="TextBox 14"/>
          <p:cNvSpPr txBox="1"/>
          <p:nvPr/>
        </p:nvSpPr>
        <p:spPr>
          <a:xfrm>
            <a:off x="5717381" y="5049406"/>
            <a:ext cx="2142898" cy="954107"/>
          </a:xfrm>
          <a:prstGeom prst="rect">
            <a:avLst/>
          </a:prstGeom>
          <a:solidFill>
            <a:schemeClr val="bg1"/>
          </a:solidFill>
          <a:ln w="38100">
            <a:solidFill>
              <a:srgbClr val="FF0000"/>
            </a:solidFill>
          </a:ln>
        </p:spPr>
        <p:txBody>
          <a:bodyPr wrap="square" rtlCol="0">
            <a:spAutoFit/>
          </a:bodyPr>
          <a:lstStyle/>
          <a:p>
            <a:pPr algn="ctr"/>
            <a:r>
              <a:rPr lang="en-US" sz="1400" dirty="0" smtClean="0">
                <a:latin typeface="Arial Black" panose="020B0A04020102020204" pitchFamily="34" charset="0"/>
              </a:rPr>
              <a:t>Once in memory, fragmentation doesn't matter for speed.</a:t>
            </a:r>
          </a:p>
        </p:txBody>
      </p:sp>
      <p:sp>
        <p:nvSpPr>
          <p:cNvPr id="16" name="TextBox 15"/>
          <p:cNvSpPr txBox="1"/>
          <p:nvPr/>
        </p:nvSpPr>
        <p:spPr>
          <a:xfrm>
            <a:off x="7860279" y="5047058"/>
            <a:ext cx="1071449" cy="956455"/>
          </a:xfrm>
          <a:prstGeom prst="rect">
            <a:avLst/>
          </a:prstGeom>
          <a:solidFill>
            <a:schemeClr val="bg1"/>
          </a:solidFill>
          <a:ln w="38100">
            <a:solidFill>
              <a:srgbClr val="FF0000"/>
            </a:solidFill>
          </a:ln>
        </p:spPr>
        <p:txBody>
          <a:bodyPr wrap="square" rtlCol="0">
            <a:noAutofit/>
          </a:bodyPr>
          <a:lstStyle/>
          <a:p>
            <a:pPr algn="ctr"/>
            <a:r>
              <a:rPr lang="en-US" sz="1400" dirty="0" smtClean="0">
                <a:latin typeface="Arial Black" panose="020B0A04020102020204" pitchFamily="34" charset="0"/>
              </a:rPr>
              <a:t>Only page fullness matters.</a:t>
            </a:r>
          </a:p>
        </p:txBody>
      </p:sp>
      <p:cxnSp>
        <p:nvCxnSpPr>
          <p:cNvPr id="17" name="Straight Arrow Connector 16"/>
          <p:cNvCxnSpPr/>
          <p:nvPr/>
        </p:nvCxnSpPr>
        <p:spPr>
          <a:xfrm flipH="1" flipV="1">
            <a:off x="4005943" y="3645126"/>
            <a:ext cx="1711440" cy="34630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11" idx="2"/>
          </p:cNvCxnSpPr>
          <p:nvPr/>
        </p:nvCxnSpPr>
        <p:spPr>
          <a:xfrm flipH="1" flipV="1">
            <a:off x="4987472" y="3645126"/>
            <a:ext cx="729910" cy="32555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5717381" y="3645126"/>
            <a:ext cx="1" cy="32555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005943" y="4613863"/>
            <a:ext cx="1346484" cy="1389649"/>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28" name="Straight Arrow Connector 27"/>
          <p:cNvCxnSpPr>
            <a:stCxn id="15" idx="1"/>
          </p:cNvCxnSpPr>
          <p:nvPr/>
        </p:nvCxnSpPr>
        <p:spPr>
          <a:xfrm flipH="1" flipV="1">
            <a:off x="5334283" y="5525285"/>
            <a:ext cx="383098" cy="117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6" idx="0"/>
          </p:cNvCxnSpPr>
          <p:nvPr/>
        </p:nvCxnSpPr>
        <p:spPr>
          <a:xfrm flipV="1">
            <a:off x="8396004" y="3645126"/>
            <a:ext cx="11396" cy="140193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8128000" y="3412670"/>
            <a:ext cx="558800"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7" name="Rectangle 6"/>
          <p:cNvSpPr/>
          <p:nvPr/>
        </p:nvSpPr>
        <p:spPr>
          <a:xfrm>
            <a:off x="5352427" y="1512887"/>
            <a:ext cx="3334373" cy="2132239"/>
          </a:xfrm>
          <a:prstGeom prst="rect">
            <a:avLst/>
          </a:prstGeom>
          <a:solidFill>
            <a:srgbClr val="FFFF66">
              <a:alpha val="36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2" name="Rectangle 21"/>
          <p:cNvSpPr/>
          <p:nvPr/>
        </p:nvSpPr>
        <p:spPr>
          <a:xfrm>
            <a:off x="1436913" y="1512886"/>
            <a:ext cx="3897370" cy="2132239"/>
          </a:xfrm>
          <a:prstGeom prst="rect">
            <a:avLst/>
          </a:prstGeom>
          <a:solidFill>
            <a:srgbClr val="FFFF66">
              <a:alpha val="36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4" name="Rectangle 23"/>
          <p:cNvSpPr/>
          <p:nvPr/>
        </p:nvSpPr>
        <p:spPr>
          <a:xfrm>
            <a:off x="1436913" y="3818277"/>
            <a:ext cx="3915513" cy="2185235"/>
          </a:xfrm>
          <a:prstGeom prst="rect">
            <a:avLst/>
          </a:prstGeom>
          <a:solidFill>
            <a:srgbClr val="FFFF66">
              <a:alpha val="36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67569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6" presetClass="entr" presetSubtype="37"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arn(outVertic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2"/>
                                        </p:tgtEl>
                                      </p:cBhvr>
                                    </p:animEffect>
                                    <p:set>
                                      <p:cBhvr>
                                        <p:cTn id="25" dur="1" fill="hold">
                                          <p:stCondLst>
                                            <p:cond delay="499"/>
                                          </p:stCondLst>
                                        </p:cTn>
                                        <p:tgtEl>
                                          <p:spTgt spid="22"/>
                                        </p:tgtEl>
                                        <p:attrNameLst>
                                          <p:attrName>style.visibility</p:attrName>
                                        </p:attrNameLst>
                                      </p:cBhvr>
                                      <p:to>
                                        <p:strVal val="hidden"/>
                                      </p:to>
                                    </p:set>
                                  </p:childTnLst>
                                </p:cTn>
                              </p:par>
                              <p:par>
                                <p:cTn id="26" presetID="16" presetClass="entr" presetSubtype="37"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outVertical)">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24"/>
                                        </p:tgtEl>
                                      </p:cBhvr>
                                    </p:animEffect>
                                    <p:set>
                                      <p:cBhvr>
                                        <p:cTn id="33" dur="1" fill="hold">
                                          <p:stCondLst>
                                            <p:cond delay="499"/>
                                          </p:stCondLst>
                                        </p:cTn>
                                        <p:tgtEl>
                                          <p:spTgt spid="24"/>
                                        </p:tgtEl>
                                        <p:attrNameLst>
                                          <p:attrName>style.visibility</p:attrName>
                                        </p:attrNameLst>
                                      </p:cBhvr>
                                      <p:to>
                                        <p:strVal val="hidden"/>
                                      </p:to>
                                    </p:set>
                                  </p:childTnLst>
                                </p:cTn>
                              </p:par>
                              <p:par>
                                <p:cTn id="34" presetID="22" presetClass="entr" presetSubtype="2"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right)">
                                      <p:cBhvr>
                                        <p:cTn id="36" dur="500"/>
                                        <p:tgtEl>
                                          <p:spTgt spid="9"/>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down)">
                                      <p:cBhvr>
                                        <p:cTn id="46" dur="500"/>
                                        <p:tgtEl>
                                          <p:spTgt spid="23"/>
                                        </p:tgtEl>
                                      </p:cBhvr>
                                    </p:animEffect>
                                  </p:childTnLst>
                                </p:cTn>
                              </p:par>
                            </p:childTnLst>
                          </p:cTn>
                        </p:par>
                        <p:par>
                          <p:cTn id="47" fill="hold">
                            <p:stCondLst>
                              <p:cond delay="1000"/>
                            </p:stCondLst>
                            <p:childTnLst>
                              <p:par>
                                <p:cTn id="48" presetID="16" presetClass="entr" presetSubtype="37"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arn(outVertical)">
                                      <p:cBhvr>
                                        <p:cTn id="50" dur="500"/>
                                        <p:tgtEl>
                                          <p:spTgt spid="8"/>
                                        </p:tgtEl>
                                      </p:cBhvr>
                                    </p:animEffect>
                                  </p:childTnLst>
                                </p:cTn>
                              </p:par>
                              <p:par>
                                <p:cTn id="51" presetID="16" presetClass="entr" presetSubtype="37"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arn(outVertical)">
                                      <p:cBhvr>
                                        <p:cTn id="53" dur="500"/>
                                        <p:tgtEl>
                                          <p:spTgt spid="11"/>
                                        </p:tgtEl>
                                      </p:cBhvr>
                                    </p:animEffect>
                                  </p:childTnLst>
                                </p:cTn>
                              </p:par>
                              <p:par>
                                <p:cTn id="54" presetID="16" presetClass="entr" presetSubtype="37"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barn(outVertical)">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right)">
                                      <p:cBhvr>
                                        <p:cTn id="61" dur="500"/>
                                        <p:tgtEl>
                                          <p:spTgt spid="15"/>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right)">
                                      <p:cBhvr>
                                        <p:cTn id="65" dur="500"/>
                                        <p:tgtEl>
                                          <p:spTgt spid="28"/>
                                        </p:tgtEl>
                                      </p:cBhvr>
                                    </p:animEffect>
                                  </p:childTnLst>
                                </p:cTn>
                              </p:par>
                            </p:childTnLst>
                          </p:cTn>
                        </p:par>
                        <p:par>
                          <p:cTn id="66" fill="hold">
                            <p:stCondLst>
                              <p:cond delay="1000"/>
                            </p:stCondLst>
                            <p:childTnLst>
                              <p:par>
                                <p:cTn id="67" presetID="16" presetClass="entr" presetSubtype="37"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barn(outVertical)">
                                      <p:cBhvr>
                                        <p:cTn id="69" dur="500"/>
                                        <p:tgtEl>
                                          <p:spTgt spid="2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down)">
                                      <p:cBhvr>
                                        <p:cTn id="74" dur="500"/>
                                        <p:tgtEl>
                                          <p:spTgt spid="16"/>
                                        </p:tgtEl>
                                      </p:cBhvr>
                                    </p:animEffect>
                                  </p:childTnLst>
                                </p:cTn>
                              </p:par>
                            </p:childTnLst>
                          </p:cTn>
                        </p:par>
                        <p:par>
                          <p:cTn id="75" fill="hold">
                            <p:stCondLst>
                              <p:cond delay="500"/>
                            </p:stCondLst>
                            <p:childTnLst>
                              <p:par>
                                <p:cTn id="76" presetID="22" presetClass="entr" presetSubtype="4" fill="hold"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wipe(down)">
                                      <p:cBhvr>
                                        <p:cTn id="78" dur="500"/>
                                        <p:tgtEl>
                                          <p:spTgt spid="32"/>
                                        </p:tgtEl>
                                      </p:cBhvr>
                                    </p:animEffect>
                                  </p:childTnLst>
                                </p:cTn>
                              </p:par>
                            </p:childTnLst>
                          </p:cTn>
                        </p:par>
                        <p:par>
                          <p:cTn id="79" fill="hold">
                            <p:stCondLst>
                              <p:cond delay="1000"/>
                            </p:stCondLst>
                            <p:childTnLst>
                              <p:par>
                                <p:cTn id="80" presetID="16" presetClass="entr" presetSubtype="37" fill="hold" grpId="0" nodeType="after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barn(outVertical)">
                                      <p:cBhvr>
                                        <p:cTn id="8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P spid="9" grpId="0" animBg="1"/>
      <p:bldP spid="15" grpId="0" animBg="1"/>
      <p:bldP spid="16" grpId="0" animBg="1"/>
      <p:bldP spid="27" grpId="0" animBg="1"/>
      <p:bldP spid="36" grpId="0" animBg="1"/>
      <p:bldP spid="7" grpId="0" animBg="1"/>
      <p:bldP spid="7" grpId="1" animBg="1"/>
      <p:bldP spid="22" grpId="0" animBg="1"/>
      <p:bldP spid="22" grpId="1" animBg="1"/>
      <p:bldP spid="24" grpId="0" animBg="1"/>
      <p:bldP spid="2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pic>
        <p:nvPicPr>
          <p:cNvPr id="30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12887"/>
            <a:ext cx="8229600" cy="449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57</a:t>
            </a:fld>
            <a:r>
              <a:rPr lang="en-US" smtClean="0"/>
              <a:t>    </a:t>
            </a:r>
            <a:endParaRPr lang="en-US" dirty="0"/>
          </a:p>
        </p:txBody>
      </p:sp>
      <p:sp>
        <p:nvSpPr>
          <p:cNvPr id="5" name="Title 4"/>
          <p:cNvSpPr>
            <a:spLocks noGrp="1"/>
          </p:cNvSpPr>
          <p:nvPr>
            <p:ph type="title"/>
          </p:nvPr>
        </p:nvSpPr>
        <p:spPr/>
        <p:txBody>
          <a:bodyPr>
            <a:normAutofit fontScale="90000"/>
          </a:bodyPr>
          <a:lstStyle/>
          <a:p>
            <a:r>
              <a:rPr lang="en-US" dirty="0"/>
              <a:t>SELECT of </a:t>
            </a:r>
            <a:r>
              <a:rPr lang="en-US" dirty="0" smtClean="0"/>
              <a:t>10,000 </a:t>
            </a:r>
            <a:r>
              <a:rPr lang="en-US" dirty="0"/>
              <a:t>Sequential Rows in a JOIN </a:t>
            </a:r>
            <a:r>
              <a:rPr lang="en-US" dirty="0" smtClean="0"/>
              <a:t>(</a:t>
            </a:r>
            <a:r>
              <a:rPr lang="en-US" dirty="0" smtClean="0">
                <a:solidFill>
                  <a:srgbClr val="FFFF00"/>
                </a:solidFill>
              </a:rPr>
              <a:t>Loop Join w/Row Seeks</a:t>
            </a:r>
            <a:r>
              <a:rPr lang="en-US" dirty="0" smtClean="0"/>
              <a:t>)</a:t>
            </a:r>
            <a:endParaRPr lang="en-US" dirty="0"/>
          </a:p>
        </p:txBody>
      </p:sp>
      <p:sp>
        <p:nvSpPr>
          <p:cNvPr id="9" name="Rectangle 8"/>
          <p:cNvSpPr/>
          <p:nvPr/>
        </p:nvSpPr>
        <p:spPr>
          <a:xfrm>
            <a:off x="2888343" y="3412670"/>
            <a:ext cx="1117600"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0" name="Rectangle 9"/>
          <p:cNvSpPr/>
          <p:nvPr/>
        </p:nvSpPr>
        <p:spPr>
          <a:xfrm>
            <a:off x="4612368" y="3412670"/>
            <a:ext cx="750207"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1" name="Rectangle 10"/>
          <p:cNvSpPr/>
          <p:nvPr/>
        </p:nvSpPr>
        <p:spPr>
          <a:xfrm>
            <a:off x="5362575" y="3412670"/>
            <a:ext cx="709613"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2" name="TextBox 11"/>
          <p:cNvSpPr txBox="1"/>
          <p:nvPr/>
        </p:nvSpPr>
        <p:spPr>
          <a:xfrm>
            <a:off x="5717381" y="3991428"/>
            <a:ext cx="2142898" cy="738664"/>
          </a:xfrm>
          <a:prstGeom prst="rect">
            <a:avLst/>
          </a:prstGeom>
          <a:solidFill>
            <a:schemeClr val="bg1"/>
          </a:solidFill>
          <a:ln w="38100">
            <a:solidFill>
              <a:srgbClr val="FF0000"/>
            </a:solidFill>
          </a:ln>
        </p:spPr>
        <p:txBody>
          <a:bodyPr wrap="square" rtlCol="0">
            <a:spAutoFit/>
          </a:bodyPr>
          <a:lstStyle/>
          <a:p>
            <a:pPr algn="ctr"/>
            <a:r>
              <a:rPr lang="en-US" sz="1400" dirty="0" smtClean="0">
                <a:latin typeface="Arial Black" panose="020B0A04020102020204" pitchFamily="34" charset="0"/>
              </a:rPr>
              <a:t>Fragmentation only matters for things NOT in memory.</a:t>
            </a:r>
          </a:p>
        </p:txBody>
      </p:sp>
      <p:sp>
        <p:nvSpPr>
          <p:cNvPr id="13" name="TextBox 12"/>
          <p:cNvSpPr txBox="1"/>
          <p:nvPr/>
        </p:nvSpPr>
        <p:spPr>
          <a:xfrm>
            <a:off x="5717381" y="5049406"/>
            <a:ext cx="2142898" cy="954107"/>
          </a:xfrm>
          <a:prstGeom prst="rect">
            <a:avLst/>
          </a:prstGeom>
          <a:solidFill>
            <a:schemeClr val="bg1"/>
          </a:solidFill>
          <a:ln w="38100">
            <a:solidFill>
              <a:srgbClr val="FF0000"/>
            </a:solidFill>
          </a:ln>
        </p:spPr>
        <p:txBody>
          <a:bodyPr wrap="square" rtlCol="0">
            <a:spAutoFit/>
          </a:bodyPr>
          <a:lstStyle/>
          <a:p>
            <a:pPr algn="ctr"/>
            <a:r>
              <a:rPr lang="en-US" sz="1400" dirty="0" smtClean="0">
                <a:latin typeface="Arial Black" panose="020B0A04020102020204" pitchFamily="34" charset="0"/>
              </a:rPr>
              <a:t>Once in memory, fragmentation doesn't matter for speed.</a:t>
            </a:r>
          </a:p>
        </p:txBody>
      </p:sp>
      <p:sp>
        <p:nvSpPr>
          <p:cNvPr id="14" name="TextBox 13"/>
          <p:cNvSpPr txBox="1"/>
          <p:nvPr/>
        </p:nvSpPr>
        <p:spPr>
          <a:xfrm>
            <a:off x="7860279" y="5047058"/>
            <a:ext cx="1071449" cy="956455"/>
          </a:xfrm>
          <a:prstGeom prst="rect">
            <a:avLst/>
          </a:prstGeom>
          <a:solidFill>
            <a:schemeClr val="bg1"/>
          </a:solidFill>
          <a:ln w="38100">
            <a:solidFill>
              <a:srgbClr val="FF0000"/>
            </a:solidFill>
          </a:ln>
        </p:spPr>
        <p:txBody>
          <a:bodyPr wrap="square" rtlCol="0">
            <a:noAutofit/>
          </a:bodyPr>
          <a:lstStyle/>
          <a:p>
            <a:pPr algn="ctr"/>
            <a:r>
              <a:rPr lang="en-US" sz="1400" dirty="0" smtClean="0">
                <a:latin typeface="Arial Black" panose="020B0A04020102020204" pitchFamily="34" charset="0"/>
              </a:rPr>
              <a:t>Only page fullness matters.</a:t>
            </a:r>
          </a:p>
        </p:txBody>
      </p:sp>
      <p:cxnSp>
        <p:nvCxnSpPr>
          <p:cNvPr id="15" name="Straight Arrow Connector 14"/>
          <p:cNvCxnSpPr/>
          <p:nvPr/>
        </p:nvCxnSpPr>
        <p:spPr>
          <a:xfrm flipH="1" flipV="1">
            <a:off x="4005943" y="3645126"/>
            <a:ext cx="1711440" cy="34630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10" idx="2"/>
          </p:cNvCxnSpPr>
          <p:nvPr/>
        </p:nvCxnSpPr>
        <p:spPr>
          <a:xfrm flipH="1" flipV="1">
            <a:off x="4987472" y="3645126"/>
            <a:ext cx="729910" cy="32555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5717381" y="3645126"/>
            <a:ext cx="1" cy="32555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005943" y="4613863"/>
            <a:ext cx="1346484" cy="1389649"/>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9" name="Straight Arrow Connector 18"/>
          <p:cNvCxnSpPr>
            <a:stCxn id="13" idx="1"/>
          </p:cNvCxnSpPr>
          <p:nvPr/>
        </p:nvCxnSpPr>
        <p:spPr>
          <a:xfrm flipH="1" flipV="1">
            <a:off x="5334283" y="5525285"/>
            <a:ext cx="383098" cy="117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0"/>
          </p:cNvCxnSpPr>
          <p:nvPr/>
        </p:nvCxnSpPr>
        <p:spPr>
          <a:xfrm flipV="1">
            <a:off x="8396004" y="3645126"/>
            <a:ext cx="11396" cy="140193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8128000" y="3412670"/>
            <a:ext cx="558800"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2" name="Flowchart: Connector 21"/>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92343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par>
                          <p:cTn id="23" fill="hold">
                            <p:stCondLst>
                              <p:cond delay="1000"/>
                            </p:stCondLst>
                            <p:childTnLst>
                              <p:par>
                                <p:cTn id="24" presetID="16" presetClass="entr" presetSubtype="37"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outVertical)">
                                      <p:cBhvr>
                                        <p:cTn id="26" dur="500"/>
                                        <p:tgtEl>
                                          <p:spTgt spid="9"/>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outVertical)">
                                      <p:cBhvr>
                                        <p:cTn id="29" dur="500"/>
                                        <p:tgtEl>
                                          <p:spTgt spid="10"/>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out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childTnLst>
                          </p:cTn>
                        </p:par>
                        <p:par>
                          <p:cTn id="38" fill="hold">
                            <p:stCondLst>
                              <p:cond delay="500"/>
                            </p:stCondLst>
                            <p:childTnLst>
                              <p:par>
                                <p:cTn id="39" presetID="22" presetClass="entr" presetSubtype="2"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500"/>
                                        <p:tgtEl>
                                          <p:spTgt spid="19"/>
                                        </p:tgtEl>
                                      </p:cBhvr>
                                    </p:animEffect>
                                  </p:childTnLst>
                                </p:cTn>
                              </p:par>
                            </p:childTnLst>
                          </p:cTn>
                        </p:par>
                        <p:par>
                          <p:cTn id="42" fill="hold">
                            <p:stCondLst>
                              <p:cond delay="1000"/>
                            </p:stCondLst>
                            <p:childTnLst>
                              <p:par>
                                <p:cTn id="43" presetID="16" presetClass="entr" presetSubtype="37"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arn(outVertical)">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down)">
                                      <p:cBhvr>
                                        <p:cTn id="54" dur="500"/>
                                        <p:tgtEl>
                                          <p:spTgt spid="20"/>
                                        </p:tgtEl>
                                      </p:cBhvr>
                                    </p:animEffect>
                                  </p:childTnLst>
                                </p:cTn>
                              </p:par>
                            </p:childTnLst>
                          </p:cTn>
                        </p:par>
                        <p:par>
                          <p:cTn id="55" fill="hold">
                            <p:stCondLst>
                              <p:cond delay="1000"/>
                            </p:stCondLst>
                            <p:childTnLst>
                              <p:par>
                                <p:cTn id="56" presetID="16" presetClass="entr" presetSubtype="37"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outVertical)">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8" grpId="0" animBg="1"/>
      <p:bldP spid="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pic>
        <p:nvPicPr>
          <p:cNvPr id="409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12887"/>
            <a:ext cx="8229600" cy="449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58</a:t>
            </a:fld>
            <a:r>
              <a:rPr lang="en-US" smtClean="0"/>
              <a:t>    </a:t>
            </a:r>
            <a:endParaRPr lang="en-US" dirty="0"/>
          </a:p>
        </p:txBody>
      </p:sp>
      <p:sp>
        <p:nvSpPr>
          <p:cNvPr id="5" name="Title 4"/>
          <p:cNvSpPr>
            <a:spLocks noGrp="1"/>
          </p:cNvSpPr>
          <p:nvPr>
            <p:ph type="title"/>
          </p:nvPr>
        </p:nvSpPr>
        <p:spPr/>
        <p:txBody>
          <a:bodyPr>
            <a:normAutofit/>
          </a:bodyPr>
          <a:lstStyle/>
          <a:p>
            <a:r>
              <a:rPr lang="en-US" dirty="0"/>
              <a:t>SELECT of 100,000 Sequential Rows in a </a:t>
            </a:r>
            <a:r>
              <a:rPr lang="en-US" dirty="0">
                <a:solidFill>
                  <a:srgbClr val="FFFF00"/>
                </a:solidFill>
              </a:rPr>
              <a:t>Seek/Range </a:t>
            </a:r>
            <a:r>
              <a:rPr lang="en-US" dirty="0" smtClean="0">
                <a:solidFill>
                  <a:srgbClr val="FFFF00"/>
                </a:solidFill>
              </a:rPr>
              <a:t>Scan </a:t>
            </a:r>
            <a:endParaRPr lang="en-US" dirty="0">
              <a:solidFill>
                <a:srgbClr val="FFFF00"/>
              </a:solidFill>
            </a:endParaRPr>
          </a:p>
        </p:txBody>
      </p:sp>
      <p:sp>
        <p:nvSpPr>
          <p:cNvPr id="9" name="Rectangle 8"/>
          <p:cNvSpPr/>
          <p:nvPr/>
        </p:nvSpPr>
        <p:spPr>
          <a:xfrm>
            <a:off x="2888343" y="3412670"/>
            <a:ext cx="1117600"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0" name="Rectangle 9"/>
          <p:cNvSpPr/>
          <p:nvPr/>
        </p:nvSpPr>
        <p:spPr>
          <a:xfrm>
            <a:off x="4612368" y="3412670"/>
            <a:ext cx="750207"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1" name="Rectangle 10"/>
          <p:cNvSpPr/>
          <p:nvPr/>
        </p:nvSpPr>
        <p:spPr>
          <a:xfrm>
            <a:off x="5362575" y="3412670"/>
            <a:ext cx="709613"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2" name="TextBox 11"/>
          <p:cNvSpPr txBox="1"/>
          <p:nvPr/>
        </p:nvSpPr>
        <p:spPr>
          <a:xfrm>
            <a:off x="5717381" y="3991428"/>
            <a:ext cx="2142898" cy="738664"/>
          </a:xfrm>
          <a:prstGeom prst="rect">
            <a:avLst/>
          </a:prstGeom>
          <a:solidFill>
            <a:schemeClr val="bg1"/>
          </a:solidFill>
          <a:ln w="38100">
            <a:solidFill>
              <a:srgbClr val="FF0000"/>
            </a:solidFill>
          </a:ln>
        </p:spPr>
        <p:txBody>
          <a:bodyPr wrap="square" rtlCol="0">
            <a:spAutoFit/>
          </a:bodyPr>
          <a:lstStyle/>
          <a:p>
            <a:pPr algn="ctr"/>
            <a:r>
              <a:rPr lang="en-US" sz="1400" dirty="0" smtClean="0">
                <a:latin typeface="Arial Black" panose="020B0A04020102020204" pitchFamily="34" charset="0"/>
              </a:rPr>
              <a:t>Fragmentation only matters for things NOT in memory.</a:t>
            </a:r>
          </a:p>
        </p:txBody>
      </p:sp>
      <p:sp>
        <p:nvSpPr>
          <p:cNvPr id="13" name="TextBox 12"/>
          <p:cNvSpPr txBox="1"/>
          <p:nvPr/>
        </p:nvSpPr>
        <p:spPr>
          <a:xfrm>
            <a:off x="5717381" y="5049406"/>
            <a:ext cx="2142898" cy="954107"/>
          </a:xfrm>
          <a:prstGeom prst="rect">
            <a:avLst/>
          </a:prstGeom>
          <a:solidFill>
            <a:schemeClr val="bg1"/>
          </a:solidFill>
          <a:ln w="38100">
            <a:solidFill>
              <a:srgbClr val="FF0000"/>
            </a:solidFill>
          </a:ln>
        </p:spPr>
        <p:txBody>
          <a:bodyPr wrap="square" rtlCol="0">
            <a:spAutoFit/>
          </a:bodyPr>
          <a:lstStyle/>
          <a:p>
            <a:pPr algn="ctr"/>
            <a:r>
              <a:rPr lang="en-US" sz="1400" dirty="0" smtClean="0">
                <a:latin typeface="Arial Black" panose="020B0A04020102020204" pitchFamily="34" charset="0"/>
              </a:rPr>
              <a:t>Once in memory, fragmentation doesn't matter for speed.</a:t>
            </a:r>
          </a:p>
        </p:txBody>
      </p:sp>
      <p:sp>
        <p:nvSpPr>
          <p:cNvPr id="14" name="TextBox 13"/>
          <p:cNvSpPr txBox="1"/>
          <p:nvPr/>
        </p:nvSpPr>
        <p:spPr>
          <a:xfrm>
            <a:off x="7860279" y="5047058"/>
            <a:ext cx="1071449" cy="956455"/>
          </a:xfrm>
          <a:prstGeom prst="rect">
            <a:avLst/>
          </a:prstGeom>
          <a:solidFill>
            <a:schemeClr val="bg1"/>
          </a:solidFill>
          <a:ln w="38100">
            <a:solidFill>
              <a:srgbClr val="FF0000"/>
            </a:solidFill>
          </a:ln>
        </p:spPr>
        <p:txBody>
          <a:bodyPr wrap="square" rtlCol="0">
            <a:noAutofit/>
          </a:bodyPr>
          <a:lstStyle/>
          <a:p>
            <a:pPr algn="ctr"/>
            <a:r>
              <a:rPr lang="en-US" sz="1400" dirty="0" smtClean="0">
                <a:latin typeface="Arial Black" panose="020B0A04020102020204" pitchFamily="34" charset="0"/>
              </a:rPr>
              <a:t>Only page fullness matters.</a:t>
            </a:r>
          </a:p>
        </p:txBody>
      </p:sp>
      <p:cxnSp>
        <p:nvCxnSpPr>
          <p:cNvPr id="15" name="Straight Arrow Connector 14"/>
          <p:cNvCxnSpPr/>
          <p:nvPr/>
        </p:nvCxnSpPr>
        <p:spPr>
          <a:xfrm flipH="1" flipV="1">
            <a:off x="4005943" y="3645126"/>
            <a:ext cx="1711440" cy="34630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10" idx="2"/>
          </p:cNvCxnSpPr>
          <p:nvPr/>
        </p:nvCxnSpPr>
        <p:spPr>
          <a:xfrm flipH="1" flipV="1">
            <a:off x="4987472" y="3645126"/>
            <a:ext cx="729910" cy="32555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5717381" y="3645126"/>
            <a:ext cx="1" cy="32555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005943" y="4613863"/>
            <a:ext cx="1346484" cy="1389649"/>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9" name="Straight Arrow Connector 18"/>
          <p:cNvCxnSpPr>
            <a:stCxn id="13" idx="1"/>
          </p:cNvCxnSpPr>
          <p:nvPr/>
        </p:nvCxnSpPr>
        <p:spPr>
          <a:xfrm flipH="1" flipV="1">
            <a:off x="5334283" y="5525285"/>
            <a:ext cx="383098" cy="117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0"/>
          </p:cNvCxnSpPr>
          <p:nvPr/>
        </p:nvCxnSpPr>
        <p:spPr>
          <a:xfrm flipV="1">
            <a:off x="8396004" y="3645126"/>
            <a:ext cx="11396" cy="140193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8128000" y="3412670"/>
            <a:ext cx="558800" cy="232456"/>
          </a:xfrm>
          <a:prstGeom prst="rect">
            <a:avLst/>
          </a:prstGeom>
          <a:noFill/>
          <a:ln w="3810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2" name="Flowchart: Connector 21"/>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46243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par>
                          <p:cTn id="23" fill="hold">
                            <p:stCondLst>
                              <p:cond delay="1000"/>
                            </p:stCondLst>
                            <p:childTnLst>
                              <p:par>
                                <p:cTn id="24" presetID="16" presetClass="entr" presetSubtype="37"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outVertical)">
                                      <p:cBhvr>
                                        <p:cTn id="26" dur="500"/>
                                        <p:tgtEl>
                                          <p:spTgt spid="9"/>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outVertical)">
                                      <p:cBhvr>
                                        <p:cTn id="29" dur="500"/>
                                        <p:tgtEl>
                                          <p:spTgt spid="10"/>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outVertic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childTnLst>
                          </p:cTn>
                        </p:par>
                        <p:par>
                          <p:cTn id="38" fill="hold">
                            <p:stCondLst>
                              <p:cond delay="500"/>
                            </p:stCondLst>
                            <p:childTnLst>
                              <p:par>
                                <p:cTn id="39" presetID="22" presetClass="entr" presetSubtype="2"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500"/>
                                        <p:tgtEl>
                                          <p:spTgt spid="19"/>
                                        </p:tgtEl>
                                      </p:cBhvr>
                                    </p:animEffect>
                                  </p:childTnLst>
                                </p:cTn>
                              </p:par>
                            </p:childTnLst>
                          </p:cTn>
                        </p:par>
                        <p:par>
                          <p:cTn id="42" fill="hold">
                            <p:stCondLst>
                              <p:cond delay="1000"/>
                            </p:stCondLst>
                            <p:childTnLst>
                              <p:par>
                                <p:cTn id="43" presetID="16" presetClass="entr" presetSubtype="37"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arn(outVertical)">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down)">
                                      <p:cBhvr>
                                        <p:cTn id="54" dur="500"/>
                                        <p:tgtEl>
                                          <p:spTgt spid="20"/>
                                        </p:tgtEl>
                                      </p:cBhvr>
                                    </p:animEffect>
                                  </p:childTnLst>
                                </p:cTn>
                              </p:par>
                            </p:childTnLst>
                          </p:cTn>
                        </p:par>
                        <p:par>
                          <p:cTn id="55" fill="hold">
                            <p:stCondLst>
                              <p:cond delay="1000"/>
                            </p:stCondLst>
                            <p:childTnLst>
                              <p:par>
                                <p:cTn id="56" presetID="16" presetClass="entr" presetSubtype="37"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outVertical)">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8"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un-dun-dun-sound-effect-bras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42514" y="5526314"/>
            <a:ext cx="609600" cy="609600"/>
          </a:xfrm>
          <a:prstGeom prst="rect">
            <a:avLst/>
          </a:prstGeom>
        </p:spPr>
      </p:pic>
      <p:sp>
        <p:nvSpPr>
          <p:cNvPr id="2" name="Title 1"/>
          <p:cNvSpPr>
            <a:spLocks noGrp="1"/>
          </p:cNvSpPr>
          <p:nvPr>
            <p:ph type="title"/>
          </p:nvPr>
        </p:nvSpPr>
        <p:spPr/>
        <p:txBody>
          <a:bodyPr>
            <a:normAutofit/>
          </a:bodyPr>
          <a:lstStyle/>
          <a:p>
            <a:r>
              <a:rPr lang="en-US" dirty="0"/>
              <a:t>Best Practice - </a:t>
            </a:r>
            <a:r>
              <a:rPr lang="en-US" dirty="0" smtClean="0">
                <a:solidFill>
                  <a:srgbClr val="FFFF00"/>
                </a:solidFill>
              </a:rPr>
              <a:t>Daily</a:t>
            </a:r>
            <a:r>
              <a:rPr lang="en-US" dirty="0" smtClean="0"/>
              <a:t> Defrag</a:t>
            </a:r>
            <a:r>
              <a:rPr lang="en-US" dirty="0"/>
              <a:t/>
            </a:r>
            <a:br>
              <a:rPr lang="en-US" dirty="0"/>
            </a:br>
            <a:r>
              <a:rPr lang="en-US" dirty="0"/>
              <a:t>Full Year All Fill Factors</a:t>
            </a: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59</a:t>
            </a:fld>
            <a:r>
              <a:rPr lang="en-US" smtClean="0"/>
              <a:t>    </a:t>
            </a:r>
            <a:endParaRPr lang="en-US" dirty="0"/>
          </a:p>
        </p:txBody>
      </p:sp>
      <p:pic>
        <p:nvPicPr>
          <p:cNvPr id="1229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43000"/>
            <a:ext cx="9151938"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5727082" y="4191454"/>
            <a:ext cx="2705717"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Do you see anything wrong with this picture???</a:t>
            </a:r>
          </a:p>
        </p:txBody>
      </p:sp>
      <p:sp>
        <p:nvSpPr>
          <p:cNvPr id="51" name="TextBox 50"/>
          <p:cNvSpPr txBox="1"/>
          <p:nvPr/>
        </p:nvSpPr>
        <p:spPr>
          <a:xfrm>
            <a:off x="806847" y="3400425"/>
            <a:ext cx="2209800" cy="923330"/>
          </a:xfrm>
          <a:prstGeom prst="rect">
            <a:avLst/>
          </a:prstGeom>
          <a:solidFill>
            <a:schemeClr val="bg1"/>
          </a:solidFill>
          <a:ln w="38100">
            <a:solidFill>
              <a:srgbClr val="00B050"/>
            </a:solidFill>
          </a:ln>
        </p:spPr>
        <p:txBody>
          <a:bodyPr wrap="square" rtlCol="0">
            <a:spAutoFit/>
          </a:bodyPr>
          <a:lstStyle/>
          <a:p>
            <a:pPr algn="ctr"/>
            <a:r>
              <a:rPr lang="en-US" dirty="0" err="1" smtClean="0">
                <a:latin typeface="Arial Black" panose="020B0A04020102020204" pitchFamily="34" charset="0"/>
              </a:rPr>
              <a:t>NoDefrag</a:t>
            </a:r>
            <a:r>
              <a:rPr lang="en-US" dirty="0" smtClean="0">
                <a:latin typeface="Arial Black" panose="020B0A04020102020204" pitchFamily="34" charset="0"/>
              </a:rPr>
              <a:t> is still the overall winner.</a:t>
            </a:r>
          </a:p>
        </p:txBody>
      </p:sp>
      <p:cxnSp>
        <p:nvCxnSpPr>
          <p:cNvPr id="52" name="Straight Arrow Connector 51"/>
          <p:cNvCxnSpPr/>
          <p:nvPr/>
        </p:nvCxnSpPr>
        <p:spPr>
          <a:xfrm flipV="1">
            <a:off x="3016647" y="2917827"/>
            <a:ext cx="640953" cy="482598"/>
          </a:xfrm>
          <a:prstGeom prst="straightConnector1">
            <a:avLst/>
          </a:prstGeom>
          <a:ln w="38100">
            <a:solidFill>
              <a:srgbClr val="00B05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3016647" y="2917826"/>
            <a:ext cx="3346053" cy="482599"/>
          </a:xfrm>
          <a:prstGeom prst="straightConnector1">
            <a:avLst/>
          </a:prstGeom>
          <a:ln w="38100">
            <a:solidFill>
              <a:srgbClr val="00B050"/>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883" y="1536701"/>
            <a:ext cx="61341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Rectangle 54"/>
          <p:cNvSpPr/>
          <p:nvPr/>
        </p:nvSpPr>
        <p:spPr>
          <a:xfrm>
            <a:off x="697883" y="1943100"/>
            <a:ext cx="6134100" cy="18415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6" name="Rectangle 55"/>
          <p:cNvSpPr/>
          <p:nvPr/>
        </p:nvSpPr>
        <p:spPr>
          <a:xfrm>
            <a:off x="1508919" y="2513016"/>
            <a:ext cx="805656" cy="190500"/>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7" name="Rectangle 56"/>
          <p:cNvSpPr/>
          <p:nvPr/>
        </p:nvSpPr>
        <p:spPr>
          <a:xfrm>
            <a:off x="2314575" y="2511429"/>
            <a:ext cx="4517408" cy="206374"/>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8" name="Rectangle 57"/>
          <p:cNvSpPr/>
          <p:nvPr/>
        </p:nvSpPr>
        <p:spPr>
          <a:xfrm>
            <a:off x="706329" y="2695580"/>
            <a:ext cx="6125654" cy="222246"/>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6" name="TextBox 5"/>
          <p:cNvSpPr txBox="1"/>
          <p:nvPr/>
        </p:nvSpPr>
        <p:spPr>
          <a:xfrm>
            <a:off x="609146" y="1462627"/>
            <a:ext cx="3410857" cy="3860800"/>
          </a:xfrm>
          <a:prstGeom prst="rect">
            <a:avLst/>
          </a:prstGeom>
          <a:solidFill>
            <a:schemeClr val="bg1"/>
          </a:solidFill>
          <a:ln w="38100">
            <a:solidFill>
              <a:srgbClr val="FF0000"/>
            </a:solidFill>
          </a:ln>
        </p:spPr>
        <p:txBody>
          <a:bodyPr wrap="square" rtlCol="0">
            <a:noAutofit/>
          </a:bodyPr>
          <a:lstStyle/>
          <a:p>
            <a:pPr algn="ctr"/>
            <a:r>
              <a:rPr lang="en-US" sz="3600" dirty="0" smtClean="0">
                <a:solidFill>
                  <a:srgbClr val="FF0000"/>
                </a:solidFill>
                <a:effectLst>
                  <a:outerShdw blurRad="38100" dist="38100" dir="2700000" algn="tl">
                    <a:schemeClr val="tx1"/>
                  </a:outerShdw>
                </a:effectLst>
                <a:latin typeface="Arial Black" panose="020B0A04020102020204" pitchFamily="34" charset="0"/>
              </a:rPr>
              <a:t>EVERY</a:t>
            </a:r>
            <a:br>
              <a:rPr lang="en-US" sz="3600" dirty="0" smtClean="0">
                <a:solidFill>
                  <a:srgbClr val="FF0000"/>
                </a:solidFill>
                <a:effectLst>
                  <a:outerShdw blurRad="38100" dist="38100" dir="2700000" algn="tl">
                    <a:schemeClr val="tx1"/>
                  </a:outerShdw>
                </a:effectLst>
                <a:latin typeface="Arial Black" panose="020B0A04020102020204" pitchFamily="34" charset="0"/>
              </a:rPr>
            </a:br>
            <a:r>
              <a:rPr lang="en-US" sz="3600" dirty="0" smtClean="0">
                <a:solidFill>
                  <a:srgbClr val="FF0000"/>
                </a:solidFill>
                <a:effectLst>
                  <a:outerShdw blurRad="38100" dist="38100" dir="2700000" algn="tl">
                    <a:schemeClr val="tx1"/>
                  </a:outerShdw>
                </a:effectLst>
                <a:latin typeface="Arial Black" panose="020B0A04020102020204" pitchFamily="34" charset="0"/>
              </a:rPr>
              <a:t>THING</a:t>
            </a:r>
            <a:br>
              <a:rPr lang="en-US" sz="3600" dirty="0" smtClean="0">
                <a:solidFill>
                  <a:srgbClr val="FF0000"/>
                </a:solidFill>
                <a:effectLst>
                  <a:outerShdw blurRad="38100" dist="38100" dir="2700000" algn="tl">
                    <a:schemeClr val="tx1"/>
                  </a:outerShdw>
                </a:effectLst>
                <a:latin typeface="Arial Black" panose="020B0A04020102020204" pitchFamily="34" charset="0"/>
              </a:rPr>
            </a:br>
            <a:r>
              <a:rPr lang="en-US" sz="3600" dirty="0" smtClean="0">
                <a:solidFill>
                  <a:srgbClr val="FF0000"/>
                </a:solidFill>
                <a:effectLst>
                  <a:outerShdw blurRad="38100" dist="38100" dir="2700000" algn="tl">
                    <a:schemeClr val="tx1"/>
                  </a:outerShdw>
                </a:effectLst>
                <a:latin typeface="Arial Black" panose="020B0A04020102020204" pitchFamily="34" charset="0"/>
              </a:rPr>
              <a:t>IS</a:t>
            </a:r>
            <a:br>
              <a:rPr lang="en-US" sz="3600" dirty="0" smtClean="0">
                <a:solidFill>
                  <a:srgbClr val="FF0000"/>
                </a:solidFill>
                <a:effectLst>
                  <a:outerShdw blurRad="38100" dist="38100" dir="2700000" algn="tl">
                    <a:schemeClr val="tx1"/>
                  </a:outerShdw>
                </a:effectLst>
                <a:latin typeface="Arial Black" panose="020B0A04020102020204" pitchFamily="34" charset="0"/>
              </a:rPr>
            </a:br>
            <a:r>
              <a:rPr lang="en-US" sz="3600" dirty="0" smtClean="0">
                <a:solidFill>
                  <a:srgbClr val="FF0000"/>
                </a:solidFill>
                <a:effectLst>
                  <a:outerShdw blurRad="38100" dist="38100" dir="2700000" algn="tl">
                    <a:schemeClr val="tx1"/>
                  </a:outerShdw>
                </a:effectLst>
                <a:latin typeface="Arial Black" panose="020B0A04020102020204" pitchFamily="34" charset="0"/>
              </a:rPr>
              <a:t>RIDDLED WITH</a:t>
            </a:r>
            <a:br>
              <a:rPr lang="en-US" sz="3600" dirty="0" smtClean="0">
                <a:solidFill>
                  <a:srgbClr val="FF0000"/>
                </a:solidFill>
                <a:effectLst>
                  <a:outerShdw blurRad="38100" dist="38100" dir="2700000" algn="tl">
                    <a:schemeClr val="tx1"/>
                  </a:outerShdw>
                </a:effectLst>
                <a:latin typeface="Arial Black" panose="020B0A04020102020204" pitchFamily="34" charset="0"/>
              </a:rPr>
            </a:br>
            <a:r>
              <a:rPr lang="en-US" sz="3600" dirty="0" smtClean="0">
                <a:solidFill>
                  <a:srgbClr val="FF0000"/>
                </a:solidFill>
                <a:effectLst>
                  <a:outerShdw blurRad="38100" dist="38100" dir="2700000" algn="tl">
                    <a:schemeClr val="tx1"/>
                  </a:outerShdw>
                </a:effectLst>
                <a:latin typeface="Arial Black" panose="020B0A04020102020204" pitchFamily="34" charset="0"/>
              </a:rPr>
              <a:t>PAGE SPLITS!!!</a:t>
            </a:r>
          </a:p>
        </p:txBody>
      </p:sp>
      <p:sp>
        <p:nvSpPr>
          <p:cNvPr id="18" name="Flowchart: Connector 1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9" name="Rectangle 18"/>
          <p:cNvSpPr/>
          <p:nvPr/>
        </p:nvSpPr>
        <p:spPr>
          <a:xfrm>
            <a:off x="7939317" y="2035175"/>
            <a:ext cx="1045029" cy="13578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13276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4000" fill="hold"/>
                                        <p:tgtEl>
                                          <p:spTgt spid="6"/>
                                        </p:tgtEl>
                                        <p:attrNameLst>
                                          <p:attrName>ppt_w</p:attrName>
                                        </p:attrNameLst>
                                      </p:cBhvr>
                                      <p:tavLst>
                                        <p:tav tm="0">
                                          <p:val>
                                            <p:strVal val="4*#ppt_w"/>
                                          </p:val>
                                        </p:tav>
                                        <p:tav tm="100000">
                                          <p:val>
                                            <p:strVal val="#ppt_w"/>
                                          </p:val>
                                        </p:tav>
                                      </p:tavLst>
                                    </p:anim>
                                    <p:anim calcmode="lin" valueType="num">
                                      <p:cBhvr>
                                        <p:cTn id="13" dur="4000" fill="hold"/>
                                        <p:tgtEl>
                                          <p:spTgt spid="6"/>
                                        </p:tgtEl>
                                        <p:attrNameLst>
                                          <p:attrName>ppt_h</p:attrName>
                                        </p:attrNameLst>
                                      </p:cBhvr>
                                      <p:tavLst>
                                        <p:tav tm="0">
                                          <p:val>
                                            <p:strVal val="4*#ppt_h"/>
                                          </p:val>
                                        </p:tav>
                                        <p:tav tm="100000">
                                          <p:val>
                                            <p:strVal val="#ppt_h"/>
                                          </p:val>
                                        </p:tav>
                                      </p:tavLst>
                                    </p:anim>
                                  </p:childTnLst>
                                </p:cTn>
                              </p:par>
                              <p:par>
                                <p:cTn id="14" presetID="1" presetClass="mediacall" presetSubtype="0" fill="hold" nodeType="withEffect">
                                  <p:stCondLst>
                                    <p:cond delay="0"/>
                                  </p:stCondLst>
                                  <p:childTnLst>
                                    <p:cmd type="call" cmd="playFrom(0.0)">
                                      <p:cBhvr>
                                        <p:cTn id="15" dur="5120" fill="hold"/>
                                        <p:tgtEl>
                                          <p:spTgt spid="10"/>
                                        </p:tgtEl>
                                      </p:cBhvr>
                                    </p:cmd>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outVertical)">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21" fill="remove" display="0">
                  <p:stCondLst>
                    <p:cond delay="indefinite"/>
                  </p:stCondLst>
                  <p:endCondLst>
                    <p:cond evt="onStopAudio" delay="0">
                      <p:tgtEl>
                        <p:sldTgt/>
                      </p:tgtEl>
                    </p:cond>
                  </p:endCondLst>
                </p:cTn>
                <p:tgtEl>
                  <p:spTgt spid="10"/>
                </p:tgtEl>
              </p:cMediaNode>
            </p:audio>
          </p:childTnLst>
        </p:cTn>
      </p:par>
    </p:tnLst>
    <p:bldLst>
      <p:bldP spid="30" grpId="0" animBg="1"/>
      <p:bldP spid="6"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You Should Already Be Familiar with These Things</a:t>
            </a:r>
            <a:endParaRPr lang="en-US" dirty="0"/>
          </a:p>
        </p:txBody>
      </p:sp>
      <p:sp>
        <p:nvSpPr>
          <p:cNvPr id="6" name="Content Placeholder 5"/>
          <p:cNvSpPr>
            <a:spLocks noGrp="1"/>
          </p:cNvSpPr>
          <p:nvPr>
            <p:ph sz="quarter" idx="10"/>
          </p:nvPr>
        </p:nvSpPr>
        <p:spPr/>
        <p:txBody>
          <a:bodyPr>
            <a:normAutofit fontScale="92500" lnSpcReduction="10000"/>
          </a:bodyPr>
          <a:lstStyle/>
          <a:p>
            <a:r>
              <a:rPr lang="en-US" dirty="0" smtClean="0"/>
              <a:t>What an index is and what it's used for.</a:t>
            </a:r>
          </a:p>
          <a:p>
            <a:pPr lvl="1"/>
            <a:r>
              <a:rPr lang="en-US" dirty="0" smtClean="0"/>
              <a:t>Clustered (</a:t>
            </a:r>
            <a:r>
              <a:rPr lang="en-US" dirty="0" err="1" smtClean="0"/>
              <a:t>RowStore</a:t>
            </a:r>
            <a:r>
              <a:rPr lang="en-US" dirty="0" smtClean="0"/>
              <a:t>)</a:t>
            </a:r>
          </a:p>
          <a:p>
            <a:pPr lvl="1"/>
            <a:r>
              <a:rPr lang="en-US" dirty="0" smtClean="0"/>
              <a:t>Non-Clustered (</a:t>
            </a:r>
            <a:r>
              <a:rPr lang="en-US" dirty="0" err="1" smtClean="0"/>
              <a:t>RowStore</a:t>
            </a:r>
            <a:r>
              <a:rPr lang="en-US" dirty="0" smtClean="0"/>
              <a:t>)</a:t>
            </a:r>
          </a:p>
          <a:p>
            <a:r>
              <a:rPr lang="en-US" dirty="0" smtClean="0"/>
              <a:t>Be familiar with the term "Fragmentation" as it pertains to indexes.</a:t>
            </a:r>
          </a:p>
          <a:p>
            <a:r>
              <a:rPr lang="en-US" dirty="0" smtClean="0"/>
              <a:t>What a "Fill Factor" is.</a:t>
            </a:r>
          </a:p>
          <a:p>
            <a:r>
              <a:rPr lang="en-US" dirty="0" smtClean="0"/>
              <a:t>What an "Index Rebuild" is.</a:t>
            </a:r>
          </a:p>
          <a:p>
            <a:r>
              <a:rPr lang="en-US" dirty="0" smtClean="0"/>
              <a:t>What an "Index Reorganize" is.</a:t>
            </a:r>
          </a:p>
          <a:p>
            <a:r>
              <a:rPr lang="en-US" dirty="0" smtClean="0"/>
              <a:t>How to use </a:t>
            </a:r>
            <a:r>
              <a:rPr lang="en-US" dirty="0" err="1" smtClean="0"/>
              <a:t>sys.dm_db_index_physical_stats</a:t>
            </a:r>
            <a:r>
              <a:rPr lang="en-US" dirty="0" smtClean="0"/>
              <a:t>.</a:t>
            </a:r>
            <a:endParaRPr lang="en-US" dirty="0"/>
          </a:p>
        </p:txBody>
      </p:sp>
      <p:sp>
        <p:nvSpPr>
          <p:cNvPr id="9" name="Flowchart: Connector 8"/>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14957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Death by Defragmentation</a:t>
            </a:r>
            <a:endParaRPr lang="en-US" dirty="0"/>
          </a:p>
        </p:txBody>
      </p:sp>
      <p:sp>
        <p:nvSpPr>
          <p:cNvPr id="3" name="Title 2"/>
          <p:cNvSpPr>
            <a:spLocks noGrp="1"/>
          </p:cNvSpPr>
          <p:nvPr>
            <p:ph type="ctrTitle"/>
          </p:nvPr>
        </p:nvSpPr>
        <p:spPr/>
        <p:txBody>
          <a:bodyPr/>
          <a:lstStyle/>
          <a:p>
            <a:r>
              <a:rPr lang="en-US" dirty="0" smtClean="0"/>
              <a:t>REORGANIZE</a:t>
            </a:r>
            <a:endParaRPr lang="en-US" dirty="0"/>
          </a:p>
        </p:txBody>
      </p:sp>
    </p:spTree>
    <p:extLst>
      <p:ext uri="{BB962C8B-B14F-4D97-AF65-F5344CB8AC3E}">
        <p14:creationId xmlns:p14="http://schemas.microsoft.com/office/powerpoint/2010/main" val="374437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pic>
        <p:nvPicPr>
          <p:cNvPr id="1536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61</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New Type of Chart:</a:t>
            </a:r>
            <a:br>
              <a:rPr lang="en-US" dirty="0" smtClean="0"/>
            </a:br>
            <a:r>
              <a:rPr lang="en-US" dirty="0" smtClean="0"/>
              <a:t>Index DNA (</a:t>
            </a:r>
            <a:r>
              <a:rPr lang="en-US" dirty="0" err="1" smtClean="0"/>
              <a:t>sp_IndexDNA</a:t>
            </a:r>
            <a:r>
              <a:rPr lang="en-US" dirty="0" smtClean="0"/>
              <a:t>)</a:t>
            </a:r>
            <a:endParaRPr lang="en-US" dirty="0"/>
          </a:p>
        </p:txBody>
      </p:sp>
      <p:sp>
        <p:nvSpPr>
          <p:cNvPr id="7" name="Rectangle 6"/>
          <p:cNvSpPr/>
          <p:nvPr/>
        </p:nvSpPr>
        <p:spPr>
          <a:xfrm>
            <a:off x="116114" y="1582057"/>
            <a:ext cx="398235" cy="420914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9" name="TextBox 8"/>
          <p:cNvSpPr txBox="1"/>
          <p:nvPr/>
        </p:nvSpPr>
        <p:spPr>
          <a:xfrm>
            <a:off x="1523545" y="3832558"/>
            <a:ext cx="4325257"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Actual Percent of Page Fullness</a:t>
            </a:r>
          </a:p>
          <a:p>
            <a:pPr algn="ctr"/>
            <a:r>
              <a:rPr lang="en-US" dirty="0" smtClean="0">
                <a:latin typeface="Arial Black" panose="020B0A04020102020204" pitchFamily="34" charset="0"/>
              </a:rPr>
              <a:t>(Page Density)</a:t>
            </a:r>
          </a:p>
        </p:txBody>
      </p:sp>
      <p:cxnSp>
        <p:nvCxnSpPr>
          <p:cNvPr id="10" name="Straight Arrow Connector 9"/>
          <p:cNvCxnSpPr>
            <a:stCxn id="9" idx="1"/>
          </p:cNvCxnSpPr>
          <p:nvPr/>
        </p:nvCxnSpPr>
        <p:spPr>
          <a:xfrm flipH="1" flipV="1">
            <a:off x="514349" y="4155723"/>
            <a:ext cx="1009196" cy="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15231" y="5710239"/>
            <a:ext cx="8828769" cy="24765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4" name="TextBox 13"/>
          <p:cNvSpPr txBox="1"/>
          <p:nvPr/>
        </p:nvSpPr>
        <p:spPr>
          <a:xfrm>
            <a:off x="1523545" y="3832558"/>
            <a:ext cx="4325257"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Renumbered Logical Page Order</a:t>
            </a:r>
          </a:p>
          <a:p>
            <a:pPr algn="ctr"/>
            <a:r>
              <a:rPr lang="en-US" dirty="0" smtClean="0">
                <a:latin typeface="Arial Black" panose="020B0A04020102020204" pitchFamily="34" charset="0"/>
              </a:rPr>
              <a:t>(Not actual page numbers)</a:t>
            </a:r>
          </a:p>
        </p:txBody>
      </p:sp>
      <p:cxnSp>
        <p:nvCxnSpPr>
          <p:cNvPr id="15" name="Straight Arrow Connector 14"/>
          <p:cNvCxnSpPr>
            <a:stCxn id="14" idx="2"/>
          </p:cNvCxnSpPr>
          <p:nvPr/>
        </p:nvCxnSpPr>
        <p:spPr>
          <a:xfrm flipH="1">
            <a:off x="3686173" y="4478889"/>
            <a:ext cx="1" cy="123135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523544" y="3840828"/>
            <a:ext cx="4325257"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Each individual "+" sign is an individual page.</a:t>
            </a:r>
          </a:p>
        </p:txBody>
      </p:sp>
      <p:cxnSp>
        <p:nvCxnSpPr>
          <p:cNvPr id="19" name="Straight Arrow Connector 18"/>
          <p:cNvCxnSpPr>
            <a:stCxn id="18" idx="2"/>
          </p:cNvCxnSpPr>
          <p:nvPr/>
        </p:nvCxnSpPr>
        <p:spPr>
          <a:xfrm flipH="1">
            <a:off x="3052763" y="4487159"/>
            <a:ext cx="633410" cy="71349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8" idx="2"/>
          </p:cNvCxnSpPr>
          <p:nvPr/>
        </p:nvCxnSpPr>
        <p:spPr>
          <a:xfrm>
            <a:off x="3686173" y="4487159"/>
            <a:ext cx="609828" cy="65157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8" idx="0"/>
          </p:cNvCxnSpPr>
          <p:nvPr/>
        </p:nvCxnSpPr>
        <p:spPr>
          <a:xfrm flipH="1" flipV="1">
            <a:off x="1776413" y="3086100"/>
            <a:ext cx="1909760" cy="75472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8" idx="0"/>
          </p:cNvCxnSpPr>
          <p:nvPr/>
        </p:nvCxnSpPr>
        <p:spPr>
          <a:xfrm flipV="1">
            <a:off x="3686173" y="3214688"/>
            <a:ext cx="319090" cy="62614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8" idx="0"/>
          </p:cNvCxnSpPr>
          <p:nvPr/>
        </p:nvCxnSpPr>
        <p:spPr>
          <a:xfrm flipV="1">
            <a:off x="3686173" y="2844800"/>
            <a:ext cx="1219656" cy="99602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18" idx="0"/>
          </p:cNvCxnSpPr>
          <p:nvPr/>
        </p:nvCxnSpPr>
        <p:spPr>
          <a:xfrm flipV="1">
            <a:off x="3686173" y="3527758"/>
            <a:ext cx="2162629" cy="31307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8" idx="0"/>
          </p:cNvCxnSpPr>
          <p:nvPr/>
        </p:nvCxnSpPr>
        <p:spPr>
          <a:xfrm flipV="1">
            <a:off x="3686173" y="3086100"/>
            <a:ext cx="3266170" cy="75472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3686174" y="2365829"/>
            <a:ext cx="3687083" cy="146672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18" idx="0"/>
          </p:cNvCxnSpPr>
          <p:nvPr/>
        </p:nvCxnSpPr>
        <p:spPr>
          <a:xfrm flipV="1">
            <a:off x="3686173" y="2061029"/>
            <a:ext cx="2642056" cy="177979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18" idx="0"/>
          </p:cNvCxnSpPr>
          <p:nvPr/>
        </p:nvCxnSpPr>
        <p:spPr>
          <a:xfrm flipV="1">
            <a:off x="3686173" y="2365829"/>
            <a:ext cx="1509941" cy="147499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8" idx="0"/>
          </p:cNvCxnSpPr>
          <p:nvPr/>
        </p:nvCxnSpPr>
        <p:spPr>
          <a:xfrm flipV="1">
            <a:off x="3686173" y="2061029"/>
            <a:ext cx="319090" cy="177979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18" idx="0"/>
          </p:cNvCxnSpPr>
          <p:nvPr/>
        </p:nvCxnSpPr>
        <p:spPr>
          <a:xfrm flipH="1" flipV="1">
            <a:off x="2874168" y="2365829"/>
            <a:ext cx="812005" cy="147499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14" idx="0"/>
          </p:cNvCxnSpPr>
          <p:nvPr/>
        </p:nvCxnSpPr>
        <p:spPr>
          <a:xfrm flipH="1" flipV="1">
            <a:off x="2062163" y="2177143"/>
            <a:ext cx="1624011" cy="165541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18" idx="0"/>
          </p:cNvCxnSpPr>
          <p:nvPr/>
        </p:nvCxnSpPr>
        <p:spPr>
          <a:xfrm flipH="1" flipV="1">
            <a:off x="1018947" y="2365829"/>
            <a:ext cx="2667226" cy="147499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1523545" y="3845465"/>
            <a:ext cx="4325257"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The dotted line is the linear average of page fullness.</a:t>
            </a:r>
          </a:p>
        </p:txBody>
      </p:sp>
      <p:cxnSp>
        <p:nvCxnSpPr>
          <p:cNvPr id="68" name="Straight Arrow Connector 67"/>
          <p:cNvCxnSpPr>
            <a:stCxn id="67" idx="0"/>
          </p:cNvCxnSpPr>
          <p:nvPr/>
        </p:nvCxnSpPr>
        <p:spPr>
          <a:xfrm flipV="1">
            <a:off x="3686174" y="2628900"/>
            <a:ext cx="0" cy="121656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1" name="Flowchart: Connector 30"/>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pic>
        <p:nvPicPr>
          <p:cNvPr id="33"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0"/>
            <a:ext cx="685800" cy="685800"/>
          </a:xfrm>
          <a:prstGeom prst="rect">
            <a:avLst/>
          </a:prstGeom>
          <a:solidFill>
            <a:schemeClr val="bg1"/>
          </a:solidFill>
          <a:ln>
            <a:noFill/>
          </a:ln>
        </p:spPr>
      </p:pic>
    </p:spTree>
    <p:extLst>
      <p:ext uri="{BB962C8B-B14F-4D97-AF65-F5344CB8AC3E}">
        <p14:creationId xmlns:p14="http://schemas.microsoft.com/office/powerpoint/2010/main" val="328339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500"/>
                                        <p:tgtEl>
                                          <p:spTgt spid="9"/>
                                        </p:tgtEl>
                                      </p:cBhvr>
                                    </p:animEffect>
                                  </p:childTnLst>
                                </p:cTn>
                              </p:par>
                              <p:par>
                                <p:cTn id="16" presetID="22" presetClass="entr" presetSubtype="2"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6" presetClass="entr" presetSubtype="37"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outVertical)">
                                      <p:cBhvr>
                                        <p:cTn id="32" dur="500"/>
                                        <p:tgtEl>
                                          <p:spTgt spid="12"/>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outVertical)">
                                      <p:cBhvr>
                                        <p:cTn id="35" dur="500"/>
                                        <p:tgtEl>
                                          <p:spTgt spid="14"/>
                                        </p:tgtEl>
                                      </p:cBhvr>
                                    </p:animEffect>
                                  </p:childTnLst>
                                </p:cTn>
                              </p:par>
                              <p:par>
                                <p:cTn id="36" presetID="22" presetClass="entr" presetSubtype="1"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16" presetClass="entr" presetSubtype="37"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arn(outVertical)">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down)">
                                      <p:cBhvr>
                                        <p:cTn id="67" dur="500"/>
                                        <p:tgtEl>
                                          <p:spTgt spid="27"/>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down)">
                                      <p:cBhvr>
                                        <p:cTn id="71" dur="500"/>
                                        <p:tgtEl>
                                          <p:spTgt spid="30"/>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wipe(down)">
                                      <p:cBhvr>
                                        <p:cTn id="75" dur="500"/>
                                        <p:tgtEl>
                                          <p:spTgt spid="34"/>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500"/>
                                        <p:tgtEl>
                                          <p:spTgt spid="40"/>
                                        </p:tgtEl>
                                      </p:cBhvr>
                                    </p:animEffect>
                                  </p:childTnLst>
                                </p:cTn>
                              </p:par>
                            </p:childTnLst>
                          </p:cTn>
                        </p:par>
                        <p:par>
                          <p:cTn id="80" fill="hold">
                            <p:stCondLst>
                              <p:cond delay="2000"/>
                            </p:stCondLst>
                            <p:childTnLst>
                              <p:par>
                                <p:cTn id="81" presetID="22" presetClass="entr" presetSubtype="4" fill="hold"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down)">
                                      <p:cBhvr>
                                        <p:cTn id="83" dur="5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wipe(down)">
                                      <p:cBhvr>
                                        <p:cTn id="88" dur="500"/>
                                        <p:tgtEl>
                                          <p:spTgt spid="46"/>
                                        </p:tgtEl>
                                      </p:cBhvr>
                                    </p:animEffect>
                                  </p:childTnLst>
                                </p:cTn>
                              </p:par>
                            </p:childTnLst>
                          </p:cTn>
                        </p:par>
                        <p:par>
                          <p:cTn id="89" fill="hold">
                            <p:stCondLst>
                              <p:cond delay="500"/>
                            </p:stCondLst>
                            <p:childTnLst>
                              <p:par>
                                <p:cTn id="90" presetID="22" presetClass="entr" presetSubtype="4" fill="hold" nodeType="after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wipe(down)">
                                      <p:cBhvr>
                                        <p:cTn id="92" dur="100"/>
                                        <p:tgtEl>
                                          <p:spTgt spid="49"/>
                                        </p:tgtEl>
                                      </p:cBhvr>
                                    </p:animEffect>
                                  </p:childTnLst>
                                </p:cTn>
                              </p:par>
                            </p:childTnLst>
                          </p:cTn>
                        </p:par>
                        <p:par>
                          <p:cTn id="93" fill="hold">
                            <p:stCondLst>
                              <p:cond delay="600"/>
                            </p:stCondLst>
                            <p:childTnLst>
                              <p:par>
                                <p:cTn id="94" presetID="22" presetClass="entr" presetSubtype="4" fill="hold" nodeType="afterEffect">
                                  <p:stCondLst>
                                    <p:cond delay="0"/>
                                  </p:stCondLst>
                                  <p:childTnLst>
                                    <p:set>
                                      <p:cBhvr>
                                        <p:cTn id="95" dur="1" fill="hold">
                                          <p:stCondLst>
                                            <p:cond delay="0"/>
                                          </p:stCondLst>
                                        </p:cTn>
                                        <p:tgtEl>
                                          <p:spTgt spid="52"/>
                                        </p:tgtEl>
                                        <p:attrNameLst>
                                          <p:attrName>style.visibility</p:attrName>
                                        </p:attrNameLst>
                                      </p:cBhvr>
                                      <p:to>
                                        <p:strVal val="visible"/>
                                      </p:to>
                                    </p:set>
                                    <p:animEffect transition="in" filter="wipe(down)">
                                      <p:cBhvr>
                                        <p:cTn id="96" dur="100"/>
                                        <p:tgtEl>
                                          <p:spTgt spid="52"/>
                                        </p:tgtEl>
                                      </p:cBhvr>
                                    </p:animEffect>
                                  </p:childTnLst>
                                </p:cTn>
                              </p:par>
                            </p:childTnLst>
                          </p:cTn>
                        </p:par>
                        <p:par>
                          <p:cTn id="97" fill="hold">
                            <p:stCondLst>
                              <p:cond delay="700"/>
                            </p:stCondLst>
                            <p:childTnLst>
                              <p:par>
                                <p:cTn id="98" presetID="22" presetClass="entr" presetSubtype="4" fill="hold" nodeType="after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wipe(down)">
                                      <p:cBhvr>
                                        <p:cTn id="100" dur="100"/>
                                        <p:tgtEl>
                                          <p:spTgt spid="55"/>
                                        </p:tgtEl>
                                      </p:cBhvr>
                                    </p:animEffect>
                                  </p:childTnLst>
                                </p:cTn>
                              </p:par>
                            </p:childTnLst>
                          </p:cTn>
                        </p:par>
                        <p:par>
                          <p:cTn id="101" fill="hold">
                            <p:stCondLst>
                              <p:cond delay="800"/>
                            </p:stCondLst>
                            <p:childTnLst>
                              <p:par>
                                <p:cTn id="102" presetID="22" presetClass="entr" presetSubtype="4" fill="hold" nodeType="after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100"/>
                                        <p:tgtEl>
                                          <p:spTgt spid="58"/>
                                        </p:tgtEl>
                                      </p:cBhvr>
                                    </p:animEffect>
                                  </p:childTnLst>
                                </p:cTn>
                              </p:par>
                            </p:childTnLst>
                          </p:cTn>
                        </p:par>
                        <p:par>
                          <p:cTn id="105" fill="hold">
                            <p:stCondLst>
                              <p:cond delay="900"/>
                            </p:stCondLst>
                            <p:childTnLst>
                              <p:par>
                                <p:cTn id="106" presetID="22" presetClass="entr" presetSubtype="4" fill="hold" nodeType="afterEffect">
                                  <p:stCondLst>
                                    <p:cond delay="0"/>
                                  </p:stCondLst>
                                  <p:childTnLst>
                                    <p:set>
                                      <p:cBhvr>
                                        <p:cTn id="107" dur="1" fill="hold">
                                          <p:stCondLst>
                                            <p:cond delay="0"/>
                                          </p:stCondLst>
                                        </p:cTn>
                                        <p:tgtEl>
                                          <p:spTgt spid="61"/>
                                        </p:tgtEl>
                                        <p:attrNameLst>
                                          <p:attrName>style.visibility</p:attrName>
                                        </p:attrNameLst>
                                      </p:cBhvr>
                                      <p:to>
                                        <p:strVal val="visible"/>
                                      </p:to>
                                    </p:set>
                                    <p:animEffect transition="in" filter="wipe(down)">
                                      <p:cBhvr>
                                        <p:cTn id="108" dur="100"/>
                                        <p:tgtEl>
                                          <p:spTgt spid="61"/>
                                        </p:tgtEl>
                                      </p:cBhvr>
                                    </p:animEffect>
                                  </p:childTnLst>
                                </p:cTn>
                              </p:par>
                            </p:childTnLst>
                          </p:cTn>
                        </p:par>
                        <p:par>
                          <p:cTn id="109" fill="hold">
                            <p:stCondLst>
                              <p:cond delay="1000"/>
                            </p:stCondLst>
                            <p:childTnLst>
                              <p:par>
                                <p:cTn id="110" presetID="22" presetClass="entr" presetSubtype="4" fill="hold" nodeType="after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wipe(down)">
                                      <p:cBhvr>
                                        <p:cTn id="112" dur="100"/>
                                        <p:tgtEl>
                                          <p:spTgt spid="64"/>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8"/>
                                        </p:tgtEl>
                                      </p:cBhvr>
                                    </p:animEffect>
                                    <p:set>
                                      <p:cBhvr>
                                        <p:cTn id="117" dur="1" fill="hold">
                                          <p:stCondLst>
                                            <p:cond delay="499"/>
                                          </p:stCondLst>
                                        </p:cTn>
                                        <p:tgtEl>
                                          <p:spTgt spid="1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9"/>
                                        </p:tgtEl>
                                      </p:cBhvr>
                                    </p:animEffect>
                                    <p:set>
                                      <p:cBhvr>
                                        <p:cTn id="120" dur="1" fill="hold">
                                          <p:stCondLst>
                                            <p:cond delay="499"/>
                                          </p:stCondLst>
                                        </p:cTn>
                                        <p:tgtEl>
                                          <p:spTgt spid="19"/>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23"/>
                                        </p:tgtEl>
                                      </p:cBhvr>
                                    </p:animEffect>
                                    <p:set>
                                      <p:cBhvr>
                                        <p:cTn id="123" dur="1" fill="hold">
                                          <p:stCondLst>
                                            <p:cond delay="499"/>
                                          </p:stCondLst>
                                        </p:cTn>
                                        <p:tgtEl>
                                          <p:spTgt spid="23"/>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27"/>
                                        </p:tgtEl>
                                      </p:cBhvr>
                                    </p:animEffect>
                                    <p:set>
                                      <p:cBhvr>
                                        <p:cTn id="126" dur="1" fill="hold">
                                          <p:stCondLst>
                                            <p:cond delay="499"/>
                                          </p:stCondLst>
                                        </p:cTn>
                                        <p:tgtEl>
                                          <p:spTgt spid="27"/>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30"/>
                                        </p:tgtEl>
                                      </p:cBhvr>
                                    </p:animEffect>
                                    <p:set>
                                      <p:cBhvr>
                                        <p:cTn id="129" dur="1" fill="hold">
                                          <p:stCondLst>
                                            <p:cond delay="499"/>
                                          </p:stCondLst>
                                        </p:cTn>
                                        <p:tgtEl>
                                          <p:spTgt spid="30"/>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34"/>
                                        </p:tgtEl>
                                      </p:cBhvr>
                                    </p:animEffect>
                                    <p:set>
                                      <p:cBhvr>
                                        <p:cTn id="132" dur="1" fill="hold">
                                          <p:stCondLst>
                                            <p:cond delay="499"/>
                                          </p:stCondLst>
                                        </p:cTn>
                                        <p:tgtEl>
                                          <p:spTgt spid="34"/>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40"/>
                                        </p:tgtEl>
                                      </p:cBhvr>
                                    </p:animEffect>
                                    <p:set>
                                      <p:cBhvr>
                                        <p:cTn id="135" dur="1" fill="hold">
                                          <p:stCondLst>
                                            <p:cond delay="499"/>
                                          </p:stCondLst>
                                        </p:cTn>
                                        <p:tgtEl>
                                          <p:spTgt spid="40"/>
                                        </p:tgtEl>
                                        <p:attrNameLst>
                                          <p:attrName>style.visibility</p:attrName>
                                        </p:attrNameLst>
                                      </p:cBhvr>
                                      <p:to>
                                        <p:strVal val="hidden"/>
                                      </p:to>
                                    </p:set>
                                  </p:childTnLst>
                                </p:cTn>
                              </p:par>
                              <p:par>
                                <p:cTn id="136" presetID="10" presetClass="exit" presetSubtype="0" fill="hold" nodeType="withEffect">
                                  <p:stCondLst>
                                    <p:cond delay="0"/>
                                  </p:stCondLst>
                                  <p:childTnLst>
                                    <p:animEffect transition="out" filter="fade">
                                      <p:cBhvr>
                                        <p:cTn id="137" dur="500"/>
                                        <p:tgtEl>
                                          <p:spTgt spid="43"/>
                                        </p:tgtEl>
                                      </p:cBhvr>
                                    </p:animEffect>
                                    <p:set>
                                      <p:cBhvr>
                                        <p:cTn id="138" dur="1" fill="hold">
                                          <p:stCondLst>
                                            <p:cond delay="499"/>
                                          </p:stCondLst>
                                        </p:cTn>
                                        <p:tgtEl>
                                          <p:spTgt spid="43"/>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46"/>
                                        </p:tgtEl>
                                      </p:cBhvr>
                                    </p:animEffect>
                                    <p:set>
                                      <p:cBhvr>
                                        <p:cTn id="141" dur="1" fill="hold">
                                          <p:stCondLst>
                                            <p:cond delay="499"/>
                                          </p:stCondLst>
                                        </p:cTn>
                                        <p:tgtEl>
                                          <p:spTgt spid="46"/>
                                        </p:tgtEl>
                                        <p:attrNameLst>
                                          <p:attrName>style.visibility</p:attrName>
                                        </p:attrNameLst>
                                      </p:cBhvr>
                                      <p:to>
                                        <p:strVal val="hidden"/>
                                      </p:to>
                                    </p:set>
                                  </p:childTnLst>
                                </p:cTn>
                              </p:par>
                              <p:par>
                                <p:cTn id="142" presetID="10" presetClass="exit" presetSubtype="0" fill="hold" nodeType="withEffect">
                                  <p:stCondLst>
                                    <p:cond delay="0"/>
                                  </p:stCondLst>
                                  <p:childTnLst>
                                    <p:animEffect transition="out" filter="fade">
                                      <p:cBhvr>
                                        <p:cTn id="143" dur="500"/>
                                        <p:tgtEl>
                                          <p:spTgt spid="49"/>
                                        </p:tgtEl>
                                      </p:cBhvr>
                                    </p:animEffect>
                                    <p:set>
                                      <p:cBhvr>
                                        <p:cTn id="144" dur="1" fill="hold">
                                          <p:stCondLst>
                                            <p:cond delay="499"/>
                                          </p:stCondLst>
                                        </p:cTn>
                                        <p:tgtEl>
                                          <p:spTgt spid="4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52"/>
                                        </p:tgtEl>
                                      </p:cBhvr>
                                    </p:animEffect>
                                    <p:set>
                                      <p:cBhvr>
                                        <p:cTn id="147" dur="1" fill="hold">
                                          <p:stCondLst>
                                            <p:cond delay="499"/>
                                          </p:stCondLst>
                                        </p:cTn>
                                        <p:tgtEl>
                                          <p:spTgt spid="52"/>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55"/>
                                        </p:tgtEl>
                                      </p:cBhvr>
                                    </p:animEffect>
                                    <p:set>
                                      <p:cBhvr>
                                        <p:cTn id="150" dur="1" fill="hold">
                                          <p:stCondLst>
                                            <p:cond delay="499"/>
                                          </p:stCondLst>
                                        </p:cTn>
                                        <p:tgtEl>
                                          <p:spTgt spid="55"/>
                                        </p:tgtEl>
                                        <p:attrNameLst>
                                          <p:attrName>style.visibility</p:attrName>
                                        </p:attrNameLst>
                                      </p:cBhvr>
                                      <p:to>
                                        <p:strVal val="hidden"/>
                                      </p:to>
                                    </p:set>
                                  </p:childTnLst>
                                </p:cTn>
                              </p:par>
                              <p:par>
                                <p:cTn id="151" presetID="10" presetClass="exit" presetSubtype="0" fill="hold" nodeType="withEffect">
                                  <p:stCondLst>
                                    <p:cond delay="0"/>
                                  </p:stCondLst>
                                  <p:childTnLst>
                                    <p:animEffect transition="out" filter="fade">
                                      <p:cBhvr>
                                        <p:cTn id="152" dur="500"/>
                                        <p:tgtEl>
                                          <p:spTgt spid="58"/>
                                        </p:tgtEl>
                                      </p:cBhvr>
                                    </p:animEffect>
                                    <p:set>
                                      <p:cBhvr>
                                        <p:cTn id="153" dur="1" fill="hold">
                                          <p:stCondLst>
                                            <p:cond delay="499"/>
                                          </p:stCondLst>
                                        </p:cTn>
                                        <p:tgtEl>
                                          <p:spTgt spid="58"/>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61"/>
                                        </p:tgtEl>
                                      </p:cBhvr>
                                    </p:animEffect>
                                    <p:set>
                                      <p:cBhvr>
                                        <p:cTn id="156" dur="1" fill="hold">
                                          <p:stCondLst>
                                            <p:cond delay="499"/>
                                          </p:stCondLst>
                                        </p:cTn>
                                        <p:tgtEl>
                                          <p:spTgt spid="61"/>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64"/>
                                        </p:tgtEl>
                                      </p:cBhvr>
                                    </p:animEffect>
                                    <p:set>
                                      <p:cBhvr>
                                        <p:cTn id="159" dur="1" fill="hold">
                                          <p:stCondLst>
                                            <p:cond delay="499"/>
                                          </p:stCondLst>
                                        </p:cTn>
                                        <p:tgtEl>
                                          <p:spTgt spid="64"/>
                                        </p:tgtEl>
                                        <p:attrNameLst>
                                          <p:attrName>style.visibility</p:attrName>
                                        </p:attrNameLst>
                                      </p:cBhvr>
                                      <p:to>
                                        <p:strVal val="hidden"/>
                                      </p:to>
                                    </p:set>
                                  </p:childTnLst>
                                </p:cTn>
                              </p:par>
                              <p:par>
                                <p:cTn id="160" presetID="16" presetClass="entr" presetSubtype="37" fill="hold" grpId="0"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barn(outVertical)">
                                      <p:cBhvr>
                                        <p:cTn id="162" dur="500"/>
                                        <p:tgtEl>
                                          <p:spTgt spid="67"/>
                                        </p:tgtEl>
                                      </p:cBhvr>
                                    </p:animEffect>
                                  </p:childTnLst>
                                </p:cTn>
                              </p:par>
                              <p:par>
                                <p:cTn id="163" presetID="22" presetClass="entr" presetSubtype="4" fill="hold" nodeType="with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wipe(down)">
                                      <p:cBhvr>
                                        <p:cTn id="165" dur="500"/>
                                        <p:tgtEl>
                                          <p:spTgt spid="68"/>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xit" presetSubtype="0" fill="hold" grpId="1" nodeType="clickEffect">
                                  <p:stCondLst>
                                    <p:cond delay="0"/>
                                  </p:stCondLst>
                                  <p:childTnLst>
                                    <p:animEffect transition="out" filter="fade">
                                      <p:cBhvr>
                                        <p:cTn id="169" dur="500"/>
                                        <p:tgtEl>
                                          <p:spTgt spid="67"/>
                                        </p:tgtEl>
                                      </p:cBhvr>
                                    </p:animEffect>
                                    <p:set>
                                      <p:cBhvr>
                                        <p:cTn id="170" dur="1" fill="hold">
                                          <p:stCondLst>
                                            <p:cond delay="499"/>
                                          </p:stCondLst>
                                        </p:cTn>
                                        <p:tgtEl>
                                          <p:spTgt spid="67"/>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68"/>
                                        </p:tgtEl>
                                      </p:cBhvr>
                                    </p:animEffect>
                                    <p:set>
                                      <p:cBhvr>
                                        <p:cTn id="173" dur="1" fill="hold">
                                          <p:stCondLst>
                                            <p:cond delay="499"/>
                                          </p:stCondLst>
                                        </p:cTn>
                                        <p:tgtEl>
                                          <p:spTgt spid="68"/>
                                        </p:tgtEl>
                                        <p:attrNameLst>
                                          <p:attrName>style.visibility</p:attrName>
                                        </p:attrNameLst>
                                      </p:cBhvr>
                                      <p:to>
                                        <p:strVal val="hidden"/>
                                      </p:to>
                                    </p:set>
                                  </p:childTnLst>
                                </p:cTn>
                              </p:par>
                            </p:childTnLst>
                          </p:cTn>
                        </p:par>
                        <p:par>
                          <p:cTn id="174" fill="hold">
                            <p:stCondLst>
                              <p:cond delay="500"/>
                            </p:stCondLst>
                            <p:childTnLst>
                              <p:par>
                                <p:cTn id="175" presetID="23" presetClass="entr" presetSubtype="36" fill="hold" nodeType="afterEffect">
                                  <p:stCondLst>
                                    <p:cond delay="0"/>
                                  </p:stCondLst>
                                  <p:childTnLst>
                                    <p:set>
                                      <p:cBhvr>
                                        <p:cTn id="176" dur="1" fill="hold">
                                          <p:stCondLst>
                                            <p:cond delay="0"/>
                                          </p:stCondLst>
                                        </p:cTn>
                                        <p:tgtEl>
                                          <p:spTgt spid="33"/>
                                        </p:tgtEl>
                                        <p:attrNameLst>
                                          <p:attrName>style.visibility</p:attrName>
                                        </p:attrNameLst>
                                      </p:cBhvr>
                                      <p:to>
                                        <p:strVal val="visible"/>
                                      </p:to>
                                    </p:set>
                                    <p:anim calcmode="lin" valueType="num">
                                      <p:cBhvr>
                                        <p:cTn id="177" dur="500" fill="hold"/>
                                        <p:tgtEl>
                                          <p:spTgt spid="33"/>
                                        </p:tgtEl>
                                        <p:attrNameLst>
                                          <p:attrName>ppt_w</p:attrName>
                                        </p:attrNameLst>
                                      </p:cBhvr>
                                      <p:tavLst>
                                        <p:tav tm="0">
                                          <p:val>
                                            <p:strVal val="(6*min(max(#ppt_w*#ppt_h,.3),1)-7.4)/-.7*#ppt_w"/>
                                          </p:val>
                                        </p:tav>
                                        <p:tav tm="100000">
                                          <p:val>
                                            <p:strVal val="#ppt_w"/>
                                          </p:val>
                                        </p:tav>
                                      </p:tavLst>
                                    </p:anim>
                                    <p:anim calcmode="lin" valueType="num">
                                      <p:cBhvr>
                                        <p:cTn id="178" dur="500" fill="hold"/>
                                        <p:tgtEl>
                                          <p:spTgt spid="33"/>
                                        </p:tgtEl>
                                        <p:attrNameLst>
                                          <p:attrName>ppt_h</p:attrName>
                                        </p:attrNameLst>
                                      </p:cBhvr>
                                      <p:tavLst>
                                        <p:tav tm="0">
                                          <p:val>
                                            <p:strVal val="(6*min(max(#ppt_w*#ppt_h,.3),1)-7.4)/-.7*#ppt_h"/>
                                          </p:val>
                                        </p:tav>
                                        <p:tav tm="100000">
                                          <p:val>
                                            <p:strVal val="#ppt_h"/>
                                          </p:val>
                                        </p:tav>
                                      </p:tavLst>
                                    </p:anim>
                                    <p:anim calcmode="lin" valueType="num">
                                      <p:cBhvr>
                                        <p:cTn id="179" dur="500" fill="hold"/>
                                        <p:tgtEl>
                                          <p:spTgt spid="33"/>
                                        </p:tgtEl>
                                        <p:attrNameLst>
                                          <p:attrName>ppt_x</p:attrName>
                                        </p:attrNameLst>
                                      </p:cBhvr>
                                      <p:tavLst>
                                        <p:tav tm="0">
                                          <p:val>
                                            <p:fltVal val="0.5"/>
                                          </p:val>
                                        </p:tav>
                                        <p:tav tm="100000">
                                          <p:val>
                                            <p:strVal val="#ppt_x"/>
                                          </p:val>
                                        </p:tav>
                                      </p:tavLst>
                                    </p:anim>
                                    <p:anim calcmode="lin" valueType="num">
                                      <p:cBhvr>
                                        <p:cTn id="180" dur="500" fill="hold"/>
                                        <p:tgtEl>
                                          <p:spTgt spid="33"/>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2" grpId="0" animBg="1"/>
      <p:bldP spid="12" grpId="1" animBg="1"/>
      <p:bldP spid="14" grpId="0" animBg="1"/>
      <p:bldP spid="14" grpId="1" animBg="1"/>
      <p:bldP spid="18" grpId="0" animBg="1"/>
      <p:bldP spid="18" grpId="1" animBg="1"/>
      <p:bldP spid="67" grpId="0" animBg="1"/>
      <p:bldP spid="6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pic>
        <p:nvPicPr>
          <p:cNvPr id="10"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5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743372" y="2433330"/>
            <a:ext cx="1291771" cy="1477328"/>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All 3 ended just before Reorg</a:t>
            </a:r>
          </a:p>
        </p:txBody>
      </p:sp>
      <p:cxnSp>
        <p:nvCxnSpPr>
          <p:cNvPr id="12" name="Straight Arrow Connector 11"/>
          <p:cNvCxnSpPr>
            <a:stCxn id="11" idx="1"/>
          </p:cNvCxnSpPr>
          <p:nvPr/>
        </p:nvCxnSpPr>
        <p:spPr>
          <a:xfrm flipH="1" flipV="1">
            <a:off x="6312581" y="2249655"/>
            <a:ext cx="1430791" cy="92233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1" idx="1"/>
          </p:cNvCxnSpPr>
          <p:nvPr/>
        </p:nvCxnSpPr>
        <p:spPr>
          <a:xfrm flipH="1">
            <a:off x="6312581" y="3171994"/>
            <a:ext cx="1430791"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1"/>
          </p:cNvCxnSpPr>
          <p:nvPr/>
        </p:nvCxnSpPr>
        <p:spPr>
          <a:xfrm flipH="1">
            <a:off x="6312581" y="3171994"/>
            <a:ext cx="1430791" cy="65881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62</a:t>
            </a:fld>
            <a:r>
              <a:rPr lang="en-US" smtClean="0"/>
              <a:t>    </a:t>
            </a:r>
            <a:endParaRPr lang="en-US" dirty="0"/>
          </a:p>
        </p:txBody>
      </p:sp>
      <p:sp>
        <p:nvSpPr>
          <p:cNvPr id="5" name="Title 4"/>
          <p:cNvSpPr>
            <a:spLocks noGrp="1"/>
          </p:cNvSpPr>
          <p:nvPr>
            <p:ph type="title"/>
          </p:nvPr>
        </p:nvSpPr>
        <p:spPr/>
        <p:txBody>
          <a:bodyPr>
            <a:normAutofit/>
          </a:bodyPr>
          <a:lstStyle/>
          <a:p>
            <a:r>
              <a:rPr lang="en-US" dirty="0"/>
              <a:t>Best Practice </a:t>
            </a:r>
            <a:r>
              <a:rPr lang="en-US" dirty="0">
                <a:solidFill>
                  <a:srgbClr val="FFFF00"/>
                </a:solidFill>
              </a:rPr>
              <a:t>Daily</a:t>
            </a:r>
            <a:r>
              <a:rPr lang="en-US" dirty="0"/>
              <a:t> </a:t>
            </a:r>
            <a:r>
              <a:rPr lang="en-US" dirty="0" smtClean="0"/>
              <a:t>70-80-90 </a:t>
            </a:r>
            <a:r>
              <a:rPr lang="en-US" dirty="0"/>
              <a:t/>
            </a:r>
            <a:br>
              <a:rPr lang="en-US" dirty="0"/>
            </a:br>
            <a:r>
              <a:rPr lang="en-US" dirty="0"/>
              <a:t>Random GUID/Evenly Distributed</a:t>
            </a:r>
          </a:p>
        </p:txBody>
      </p:sp>
      <p:sp>
        <p:nvSpPr>
          <p:cNvPr id="15" name="Date Placeholder 1"/>
          <p:cNvSpPr txBox="1">
            <a:spLocks/>
          </p:cNvSpPr>
          <p:nvPr/>
        </p:nvSpPr>
        <p:spPr>
          <a:xfrm>
            <a:off x="858729" y="6777304"/>
            <a:ext cx="5865921" cy="181672"/>
          </a:xfrm>
          <a:prstGeom prst="rect">
            <a:avLst/>
          </a:prstGeom>
        </p:spPr>
        <p:txBody>
          <a:bodyPr vert="horz" lIns="91440" tIns="45720" rIns="91440" bIns="45720" rtlCol="0" anchor="ctr"/>
          <a:lstStyle>
            <a:defPPr>
              <a:defRPr lang="en-US"/>
            </a:defPPr>
            <a:lvl1pPr marL="0" algn="l" defTabSz="457200" rtl="0" eaLnBrk="1" latinLnBrk="0" hangingPunct="1">
              <a:defRPr sz="1200" b="1"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10 May 2018 © Copyright by Jeff Moden - All Rights Reserved</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4572000" cy="258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30752"/>
            <a:ext cx="4572000" cy="258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695371" y="3830805"/>
            <a:ext cx="4325257"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All 3 BP Fill Factors have a huge number of split pages between 50% and the Fill Factor…</a:t>
            </a:r>
          </a:p>
        </p:txBody>
      </p:sp>
      <p:cxnSp>
        <p:nvCxnSpPr>
          <p:cNvPr id="26" name="Straight Arrow Connector 25"/>
          <p:cNvCxnSpPr>
            <a:stCxn id="19" idx="1"/>
          </p:cNvCxnSpPr>
          <p:nvPr/>
        </p:nvCxnSpPr>
        <p:spPr>
          <a:xfrm flipH="1">
            <a:off x="3251200" y="4292470"/>
            <a:ext cx="1444171" cy="72995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678135" y="5022425"/>
            <a:ext cx="4325257"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 but the average percent of page fullness will be reported 71, 79, and 85 respectively, which is quite misleading.</a:t>
            </a:r>
          </a:p>
        </p:txBody>
      </p:sp>
      <p:pic>
        <p:nvPicPr>
          <p:cNvPr id="163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142691"/>
            <a:ext cx="457200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Arrow Connector 19"/>
          <p:cNvCxnSpPr>
            <a:stCxn id="19" idx="0"/>
          </p:cNvCxnSpPr>
          <p:nvPr/>
        </p:nvCxnSpPr>
        <p:spPr>
          <a:xfrm flipH="1" flipV="1">
            <a:off x="3657600" y="2434673"/>
            <a:ext cx="3200400" cy="139613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9" idx="0"/>
          </p:cNvCxnSpPr>
          <p:nvPr/>
        </p:nvCxnSpPr>
        <p:spPr>
          <a:xfrm flipH="1" flipV="1">
            <a:off x="6857999" y="2434673"/>
            <a:ext cx="1" cy="139613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5" name="Flowchart: Connector 24"/>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50552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ntr" presetSubtype="2"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par>
                                <p:cTn id="11" presetID="22" presetClass="entr" presetSubtype="2"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out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386"/>
                                        </p:tgtEl>
                                        <p:attrNameLst>
                                          <p:attrName>style.visibility</p:attrName>
                                        </p:attrNameLst>
                                      </p:cBhvr>
                                      <p:to>
                                        <p:strVal val="visible"/>
                                      </p:to>
                                    </p:set>
                                    <p:animEffect transition="in" filter="fade">
                                      <p:cBhvr>
                                        <p:cTn id="45" dur="500"/>
                                        <p:tgtEl>
                                          <p:spTgt spid="1638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8"/>
                                        </p:tgtEl>
                                        <p:attrNameLst>
                                          <p:attrName>style.visibility</p:attrName>
                                        </p:attrNameLst>
                                      </p:cBhvr>
                                      <p:to>
                                        <p:strVal val="visible"/>
                                      </p:to>
                                    </p:set>
                                    <p:animEffect transition="in" filter="fade">
                                      <p:cBhvr>
                                        <p:cTn id="50" dur="500"/>
                                        <p:tgtEl>
                                          <p:spTgt spid="102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outVertical)">
                                      <p:cBhvr>
                                        <p:cTn id="55" dur="500"/>
                                        <p:tgtEl>
                                          <p:spTgt spid="19"/>
                                        </p:tgtEl>
                                      </p:cBhvr>
                                    </p:animEffect>
                                  </p:childTnLst>
                                </p:cTn>
                              </p:par>
                              <p:par>
                                <p:cTn id="56" presetID="22" presetClass="entr" presetSubtype="4"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500"/>
                                        <p:tgtEl>
                                          <p:spTgt spid="20"/>
                                        </p:tgtEl>
                                      </p:cBhvr>
                                    </p:animEffect>
                                  </p:childTnLst>
                                </p:cTn>
                              </p:par>
                              <p:par>
                                <p:cTn id="59" presetID="22" presetClass="entr" presetSubtype="4"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down)">
                                      <p:cBhvr>
                                        <p:cTn id="61" dur="500"/>
                                        <p:tgtEl>
                                          <p:spTgt spid="23"/>
                                        </p:tgtEl>
                                      </p:cBhvr>
                                    </p:animEffect>
                                  </p:childTnLst>
                                </p:cTn>
                              </p:par>
                              <p:par>
                                <p:cTn id="62" presetID="22" presetClass="entr" presetSubtype="1"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37"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barn(outVertical)">
                                      <p:cBhvr>
                                        <p:cTn id="6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9" grpId="0" animBg="1"/>
      <p:bldP spid="3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63</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Comparison BPDD_FF080</a:t>
            </a:r>
            <a:br>
              <a:rPr lang="en-US" dirty="0" smtClean="0"/>
            </a:br>
            <a:r>
              <a:rPr lang="en-US" dirty="0" smtClean="0"/>
              <a:t>Before and After REORG</a:t>
            </a:r>
            <a:endParaRPr lang="en-US" dirty="0"/>
          </a:p>
        </p:txBody>
      </p:sp>
      <p:sp>
        <p:nvSpPr>
          <p:cNvPr id="6" name="Content Placeholder 5"/>
          <p:cNvSpPr>
            <a:spLocks noGrp="1"/>
          </p:cNvSpPr>
          <p:nvPr>
            <p:ph sz="quarter" idx="10"/>
          </p:nvPr>
        </p:nvSpPr>
        <p:spPr/>
        <p:txBody>
          <a:bodyPr/>
          <a:lstStyle/>
          <a:p>
            <a:endParaRPr lang="en-US"/>
          </a:p>
        </p:txBody>
      </p:sp>
      <p:pic>
        <p:nvPicPr>
          <p:cNvPr id="102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6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7801429" y="1814286"/>
            <a:ext cx="0" cy="390434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0" name="Flowchart: Connector 9"/>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1" name="Oval 10"/>
          <p:cNvSpPr/>
          <p:nvPr/>
        </p:nvSpPr>
        <p:spPr>
          <a:xfrm>
            <a:off x="457200" y="2598057"/>
            <a:ext cx="7344229" cy="3265714"/>
          </a:xfrm>
          <a:prstGeom prst="ellipse">
            <a:avLst/>
          </a:prstGeom>
          <a:noFill/>
          <a:ln w="1016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2" name="Oval 11"/>
          <p:cNvSpPr/>
          <p:nvPr/>
        </p:nvSpPr>
        <p:spPr>
          <a:xfrm>
            <a:off x="529768" y="1698170"/>
            <a:ext cx="7707079" cy="1041401"/>
          </a:xfrm>
          <a:prstGeom prst="ellipse">
            <a:avLst/>
          </a:prstGeom>
          <a:noFill/>
          <a:ln w="1016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3" name="TextBox 12"/>
          <p:cNvSpPr txBox="1"/>
          <p:nvPr/>
        </p:nvSpPr>
        <p:spPr>
          <a:xfrm>
            <a:off x="1966686" y="4019491"/>
            <a:ext cx="4325257" cy="1200329"/>
          </a:xfrm>
          <a:prstGeom prst="rect">
            <a:avLst/>
          </a:prstGeom>
          <a:solidFill>
            <a:schemeClr val="bg1"/>
          </a:solidFill>
          <a:ln w="38100">
            <a:solidFill>
              <a:srgbClr val="FF0000"/>
            </a:solidFill>
          </a:ln>
        </p:spPr>
        <p:txBody>
          <a:bodyPr wrap="square" rtlCol="0">
            <a:spAutoFit/>
          </a:bodyPr>
          <a:lstStyle/>
          <a:p>
            <a:pPr algn="ctr"/>
            <a:r>
              <a:rPr lang="en-US" dirty="0">
                <a:latin typeface="Arial Black" panose="020B0A04020102020204" pitchFamily="34" charset="0"/>
              </a:rPr>
              <a:t>REORGANIZE does </a:t>
            </a:r>
            <a:r>
              <a:rPr lang="en-US" dirty="0" smtClean="0">
                <a:latin typeface="Arial Black" panose="020B0A04020102020204" pitchFamily="34" charset="0"/>
              </a:rPr>
              <a:t>NOT add any new pages to allow for better defragmentation or for more growth!</a:t>
            </a:r>
          </a:p>
        </p:txBody>
      </p:sp>
      <p:sp>
        <p:nvSpPr>
          <p:cNvPr id="14" name="TextBox 13"/>
          <p:cNvSpPr txBox="1"/>
          <p:nvPr/>
        </p:nvSpPr>
        <p:spPr>
          <a:xfrm>
            <a:off x="1088571" y="2846558"/>
            <a:ext cx="6299200"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Instead, REORGANIZE packed data up to the Fill Factor in an already crowded area that's on the verge of causing Page Splits!</a:t>
            </a:r>
          </a:p>
        </p:txBody>
      </p:sp>
    </p:spTree>
    <p:extLst>
      <p:ext uri="{BB962C8B-B14F-4D97-AF65-F5344CB8AC3E}">
        <p14:creationId xmlns:p14="http://schemas.microsoft.com/office/powerpoint/2010/main" val="59725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outVertic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21" presetClass="entr" presetSubtype="1"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heel(1)">
                                      <p:cBhvr>
                                        <p:cTn id="24" dur="1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outVertic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3"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64</a:t>
            </a:fld>
            <a:r>
              <a:rPr lang="en-US" smtClean="0"/>
              <a:t>    </a:t>
            </a:r>
            <a:endParaRPr lang="en-US" dirty="0"/>
          </a:p>
        </p:txBody>
      </p:sp>
      <p:sp>
        <p:nvSpPr>
          <p:cNvPr id="5" name="Title 4"/>
          <p:cNvSpPr>
            <a:spLocks noGrp="1"/>
          </p:cNvSpPr>
          <p:nvPr>
            <p:ph type="title"/>
          </p:nvPr>
        </p:nvSpPr>
        <p:spPr/>
        <p:txBody>
          <a:bodyPr>
            <a:normAutofit/>
          </a:bodyPr>
          <a:lstStyle/>
          <a:p>
            <a:r>
              <a:rPr lang="en-US" dirty="0" err="1" smtClean="0"/>
              <a:t>NoDefrag</a:t>
            </a:r>
            <a:r>
              <a:rPr lang="en-US" dirty="0"/>
              <a:t/>
            </a:r>
            <a:br>
              <a:rPr lang="en-US" dirty="0"/>
            </a:br>
            <a:r>
              <a:rPr lang="en-US" dirty="0" smtClean="0"/>
              <a:t>Doesn't look much worse!</a:t>
            </a:r>
            <a:endParaRPr lang="en-US" dirty="0"/>
          </a:p>
        </p:txBody>
      </p:sp>
      <p:sp>
        <p:nvSpPr>
          <p:cNvPr id="6" name="Content Placeholder 5"/>
          <p:cNvSpPr>
            <a:spLocks noGrp="1"/>
          </p:cNvSpPr>
          <p:nvPr>
            <p:ph sz="quarter" idx="10"/>
          </p:nvPr>
        </p:nvSpPr>
        <p:spPr/>
        <p:txBody>
          <a:bodyPr/>
          <a:lstStyle/>
          <a:p>
            <a:endParaRPr lang="en-US"/>
          </a:p>
        </p:txBody>
      </p:sp>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8164279" y="1814286"/>
            <a:ext cx="0" cy="390434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Flowchart: Connector 10"/>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0" name="Oval 9"/>
          <p:cNvSpPr/>
          <p:nvPr/>
        </p:nvSpPr>
        <p:spPr>
          <a:xfrm>
            <a:off x="457200" y="1567543"/>
            <a:ext cx="7707079" cy="1611086"/>
          </a:xfrm>
          <a:prstGeom prst="ellipse">
            <a:avLst/>
          </a:prstGeom>
          <a:noFill/>
          <a:ln w="1016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2" name="TextBox 11"/>
          <p:cNvSpPr txBox="1"/>
          <p:nvPr/>
        </p:nvSpPr>
        <p:spPr>
          <a:xfrm>
            <a:off x="1240971" y="3332780"/>
            <a:ext cx="6299200"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More free space in the critical area above the Fill Factor to handle additional INSERTs and </a:t>
            </a:r>
            <a:r>
              <a:rPr lang="en-US" dirty="0" err="1" smtClean="0">
                <a:latin typeface="Arial Black" panose="020B0A04020102020204" pitchFamily="34" charset="0"/>
              </a:rPr>
              <a:t>Exp</a:t>
            </a:r>
            <a:r>
              <a:rPr lang="en-US" dirty="0" err="1" smtClean="0">
                <a:solidFill>
                  <a:srgbClr val="FF0000"/>
                </a:solidFill>
                <a:latin typeface="Arial Black" panose="020B0A04020102020204" pitchFamily="34" charset="0"/>
              </a:rPr>
              <a:t>A</a:t>
            </a:r>
            <a:r>
              <a:rPr lang="en-US" dirty="0" err="1" smtClean="0">
                <a:latin typeface="Arial Black" panose="020B0A04020102020204" pitchFamily="34" charset="0"/>
              </a:rPr>
              <a:t>nsive</a:t>
            </a:r>
            <a:r>
              <a:rPr lang="en-US" dirty="0" smtClean="0">
                <a:latin typeface="Arial Black" panose="020B0A04020102020204" pitchFamily="34" charset="0"/>
              </a:rPr>
              <a:t> Updates.</a:t>
            </a:r>
          </a:p>
          <a:p>
            <a:pPr algn="ctr"/>
            <a:r>
              <a:rPr lang="en-US" dirty="0" smtClean="0">
                <a:latin typeface="Arial Black" panose="020B0A04020102020204" pitchFamily="34" charset="0"/>
              </a:rPr>
              <a:t>Results in fewer Page Splits each day.</a:t>
            </a:r>
          </a:p>
        </p:txBody>
      </p:sp>
    </p:spTree>
    <p:extLst>
      <p:ext uri="{BB962C8B-B14F-4D97-AF65-F5344CB8AC3E}">
        <p14:creationId xmlns:p14="http://schemas.microsoft.com/office/powerpoint/2010/main" val="411520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out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"LOW THRESHOLD REBUILDS"</a:t>
            </a:r>
          </a:p>
          <a:p>
            <a:r>
              <a:rPr lang="en-US" sz="2800" dirty="0" smtClean="0">
                <a:solidFill>
                  <a:srgbClr val="FFFF00"/>
                </a:solidFill>
              </a:rPr>
              <a:t>(</a:t>
            </a:r>
            <a:r>
              <a:rPr lang="en-US" sz="2800" dirty="0">
                <a:solidFill>
                  <a:srgbClr val="FFFF00"/>
                </a:solidFill>
              </a:rPr>
              <a:t>GUIDS &amp; Evenly </a:t>
            </a:r>
            <a:r>
              <a:rPr lang="en-US" sz="2800" dirty="0" smtClean="0">
                <a:solidFill>
                  <a:srgbClr val="FFFF00"/>
                </a:solidFill>
              </a:rPr>
              <a:t>Distributed Indexes)</a:t>
            </a:r>
          </a:p>
          <a:p>
            <a:endParaRPr lang="en-US" dirty="0"/>
          </a:p>
        </p:txBody>
      </p:sp>
      <p:sp>
        <p:nvSpPr>
          <p:cNvPr id="3" name="Title 2"/>
          <p:cNvSpPr>
            <a:spLocks noGrp="1"/>
          </p:cNvSpPr>
          <p:nvPr>
            <p:ph type="ctrTitle"/>
          </p:nvPr>
        </p:nvSpPr>
        <p:spPr/>
        <p:txBody>
          <a:bodyPr/>
          <a:lstStyle/>
          <a:p>
            <a:r>
              <a:rPr lang="en-US" dirty="0" smtClean="0"/>
              <a:t>Introducing a Better Way</a:t>
            </a:r>
            <a:endParaRPr lang="en-US" dirty="0"/>
          </a:p>
        </p:txBody>
      </p:sp>
    </p:spTree>
    <p:extLst>
      <p:ext uri="{BB962C8B-B14F-4D97-AF65-F5344CB8AC3E}">
        <p14:creationId xmlns:p14="http://schemas.microsoft.com/office/powerpoint/2010/main" val="244139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Best Practice - </a:t>
            </a:r>
            <a:r>
              <a:rPr lang="en-US" dirty="0" smtClean="0">
                <a:solidFill>
                  <a:srgbClr val="FFFF00"/>
                </a:solidFill>
              </a:rPr>
              <a:t>Daily</a:t>
            </a:r>
            <a:r>
              <a:rPr lang="en-US" dirty="0" smtClean="0"/>
              <a:t> Defrag</a:t>
            </a:r>
            <a:r>
              <a:rPr lang="en-US" dirty="0"/>
              <a:t/>
            </a:r>
            <a:br>
              <a:rPr lang="en-US" dirty="0"/>
            </a:br>
            <a:r>
              <a:rPr lang="en-US" dirty="0"/>
              <a:t>Full Year All Fill Factors</a:t>
            </a: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66</a:t>
            </a:fld>
            <a:r>
              <a:rPr lang="en-US" smtClean="0"/>
              <a:t>    </a:t>
            </a:r>
            <a:endParaRPr lang="en-US" dirty="0"/>
          </a:p>
        </p:txBody>
      </p:sp>
      <p:pic>
        <p:nvPicPr>
          <p:cNvPr id="1229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1938"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5727082" y="4191454"/>
            <a:ext cx="2705717"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Do you see anything wrong with this picture???</a:t>
            </a:r>
          </a:p>
        </p:txBody>
      </p:sp>
      <p:sp>
        <p:nvSpPr>
          <p:cNvPr id="51" name="TextBox 50"/>
          <p:cNvSpPr txBox="1"/>
          <p:nvPr/>
        </p:nvSpPr>
        <p:spPr>
          <a:xfrm>
            <a:off x="806847" y="3400425"/>
            <a:ext cx="2209800" cy="923330"/>
          </a:xfrm>
          <a:prstGeom prst="rect">
            <a:avLst/>
          </a:prstGeom>
          <a:solidFill>
            <a:schemeClr val="bg1"/>
          </a:solidFill>
          <a:ln w="38100">
            <a:solidFill>
              <a:srgbClr val="00B050"/>
            </a:solidFill>
          </a:ln>
        </p:spPr>
        <p:txBody>
          <a:bodyPr wrap="square" rtlCol="0">
            <a:spAutoFit/>
          </a:bodyPr>
          <a:lstStyle/>
          <a:p>
            <a:pPr algn="ctr"/>
            <a:r>
              <a:rPr lang="en-US" dirty="0" err="1" smtClean="0">
                <a:latin typeface="Arial Black" panose="020B0A04020102020204" pitchFamily="34" charset="0"/>
              </a:rPr>
              <a:t>NoDefrag</a:t>
            </a:r>
            <a:r>
              <a:rPr lang="en-US" dirty="0" smtClean="0">
                <a:latin typeface="Arial Black" panose="020B0A04020102020204" pitchFamily="34" charset="0"/>
              </a:rPr>
              <a:t> is still the overall winner.</a:t>
            </a:r>
          </a:p>
        </p:txBody>
      </p:sp>
      <p:cxnSp>
        <p:nvCxnSpPr>
          <p:cNvPr id="52" name="Straight Arrow Connector 51"/>
          <p:cNvCxnSpPr/>
          <p:nvPr/>
        </p:nvCxnSpPr>
        <p:spPr>
          <a:xfrm flipV="1">
            <a:off x="3016647" y="2917827"/>
            <a:ext cx="640953" cy="482598"/>
          </a:xfrm>
          <a:prstGeom prst="straightConnector1">
            <a:avLst/>
          </a:prstGeom>
          <a:ln w="38100">
            <a:solidFill>
              <a:srgbClr val="00B05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3016647" y="2917826"/>
            <a:ext cx="3346053" cy="482599"/>
          </a:xfrm>
          <a:prstGeom prst="straightConnector1">
            <a:avLst/>
          </a:prstGeom>
          <a:ln w="38100">
            <a:solidFill>
              <a:srgbClr val="00B050"/>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883" y="1536701"/>
            <a:ext cx="61341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Rectangle 54"/>
          <p:cNvSpPr/>
          <p:nvPr/>
        </p:nvSpPr>
        <p:spPr>
          <a:xfrm>
            <a:off x="697883" y="1943100"/>
            <a:ext cx="6134100" cy="18415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6" name="Rectangle 55"/>
          <p:cNvSpPr/>
          <p:nvPr/>
        </p:nvSpPr>
        <p:spPr>
          <a:xfrm>
            <a:off x="1508919" y="2513016"/>
            <a:ext cx="805656" cy="190500"/>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7" name="Rectangle 56"/>
          <p:cNvSpPr/>
          <p:nvPr/>
        </p:nvSpPr>
        <p:spPr>
          <a:xfrm>
            <a:off x="2314575" y="2511429"/>
            <a:ext cx="4517408" cy="206374"/>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8" name="Rectangle 57"/>
          <p:cNvSpPr/>
          <p:nvPr/>
        </p:nvSpPr>
        <p:spPr>
          <a:xfrm>
            <a:off x="706329" y="2695580"/>
            <a:ext cx="6125654" cy="222246"/>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6" name="TextBox 5"/>
          <p:cNvSpPr txBox="1"/>
          <p:nvPr/>
        </p:nvSpPr>
        <p:spPr>
          <a:xfrm>
            <a:off x="609146" y="1462627"/>
            <a:ext cx="3410857" cy="3860800"/>
          </a:xfrm>
          <a:prstGeom prst="rect">
            <a:avLst/>
          </a:prstGeom>
          <a:solidFill>
            <a:schemeClr val="bg1"/>
          </a:solidFill>
          <a:ln w="38100">
            <a:solidFill>
              <a:srgbClr val="FF0000"/>
            </a:solidFill>
          </a:ln>
        </p:spPr>
        <p:txBody>
          <a:bodyPr wrap="square" rtlCol="0">
            <a:noAutofit/>
          </a:bodyPr>
          <a:lstStyle/>
          <a:p>
            <a:pPr algn="ctr"/>
            <a:r>
              <a:rPr lang="en-US" sz="3600" dirty="0" smtClean="0">
                <a:solidFill>
                  <a:srgbClr val="FF0000"/>
                </a:solidFill>
                <a:effectLst>
                  <a:outerShdw blurRad="38100" dist="38100" dir="2700000" algn="tl">
                    <a:schemeClr val="tx1"/>
                  </a:outerShdw>
                </a:effectLst>
                <a:latin typeface="Arial Black" panose="020B0A04020102020204" pitchFamily="34" charset="0"/>
              </a:rPr>
              <a:t>EVERY</a:t>
            </a:r>
            <a:br>
              <a:rPr lang="en-US" sz="3600" dirty="0" smtClean="0">
                <a:solidFill>
                  <a:srgbClr val="FF0000"/>
                </a:solidFill>
                <a:effectLst>
                  <a:outerShdw blurRad="38100" dist="38100" dir="2700000" algn="tl">
                    <a:schemeClr val="tx1"/>
                  </a:outerShdw>
                </a:effectLst>
                <a:latin typeface="Arial Black" panose="020B0A04020102020204" pitchFamily="34" charset="0"/>
              </a:rPr>
            </a:br>
            <a:r>
              <a:rPr lang="en-US" sz="3600" dirty="0" smtClean="0">
                <a:solidFill>
                  <a:srgbClr val="FF0000"/>
                </a:solidFill>
                <a:effectLst>
                  <a:outerShdw blurRad="38100" dist="38100" dir="2700000" algn="tl">
                    <a:schemeClr val="tx1"/>
                  </a:outerShdw>
                </a:effectLst>
                <a:latin typeface="Arial Black" panose="020B0A04020102020204" pitchFamily="34" charset="0"/>
              </a:rPr>
              <a:t>THING</a:t>
            </a:r>
            <a:br>
              <a:rPr lang="en-US" sz="3600" dirty="0" smtClean="0">
                <a:solidFill>
                  <a:srgbClr val="FF0000"/>
                </a:solidFill>
                <a:effectLst>
                  <a:outerShdw blurRad="38100" dist="38100" dir="2700000" algn="tl">
                    <a:schemeClr val="tx1"/>
                  </a:outerShdw>
                </a:effectLst>
                <a:latin typeface="Arial Black" panose="020B0A04020102020204" pitchFamily="34" charset="0"/>
              </a:rPr>
            </a:br>
            <a:r>
              <a:rPr lang="en-US" sz="3600" dirty="0" smtClean="0">
                <a:solidFill>
                  <a:srgbClr val="FF0000"/>
                </a:solidFill>
                <a:effectLst>
                  <a:outerShdw blurRad="38100" dist="38100" dir="2700000" algn="tl">
                    <a:schemeClr val="tx1"/>
                  </a:outerShdw>
                </a:effectLst>
                <a:latin typeface="Arial Black" panose="020B0A04020102020204" pitchFamily="34" charset="0"/>
              </a:rPr>
              <a:t>IS</a:t>
            </a:r>
            <a:br>
              <a:rPr lang="en-US" sz="3600" dirty="0" smtClean="0">
                <a:solidFill>
                  <a:srgbClr val="FF0000"/>
                </a:solidFill>
                <a:effectLst>
                  <a:outerShdw blurRad="38100" dist="38100" dir="2700000" algn="tl">
                    <a:schemeClr val="tx1"/>
                  </a:outerShdw>
                </a:effectLst>
                <a:latin typeface="Arial Black" panose="020B0A04020102020204" pitchFamily="34" charset="0"/>
              </a:rPr>
            </a:br>
            <a:r>
              <a:rPr lang="en-US" sz="3600" dirty="0" smtClean="0">
                <a:solidFill>
                  <a:srgbClr val="FF0000"/>
                </a:solidFill>
                <a:effectLst>
                  <a:outerShdw blurRad="38100" dist="38100" dir="2700000" algn="tl">
                    <a:schemeClr val="tx1"/>
                  </a:outerShdw>
                </a:effectLst>
                <a:latin typeface="Arial Black" panose="020B0A04020102020204" pitchFamily="34" charset="0"/>
              </a:rPr>
              <a:t>RIDDLED WITH</a:t>
            </a:r>
            <a:br>
              <a:rPr lang="en-US" sz="3600" dirty="0" smtClean="0">
                <a:solidFill>
                  <a:srgbClr val="FF0000"/>
                </a:solidFill>
                <a:effectLst>
                  <a:outerShdw blurRad="38100" dist="38100" dir="2700000" algn="tl">
                    <a:schemeClr val="tx1"/>
                  </a:outerShdw>
                </a:effectLst>
                <a:latin typeface="Arial Black" panose="020B0A04020102020204" pitchFamily="34" charset="0"/>
              </a:rPr>
            </a:br>
            <a:r>
              <a:rPr lang="en-US" sz="3600" dirty="0" smtClean="0">
                <a:solidFill>
                  <a:srgbClr val="FF0000"/>
                </a:solidFill>
                <a:effectLst>
                  <a:outerShdw blurRad="38100" dist="38100" dir="2700000" algn="tl">
                    <a:schemeClr val="tx1"/>
                  </a:outerShdw>
                </a:effectLst>
                <a:latin typeface="Arial Black" panose="020B0A04020102020204" pitchFamily="34" charset="0"/>
              </a:rPr>
              <a:t>PAGE SPLITS!!!</a:t>
            </a:r>
          </a:p>
        </p:txBody>
      </p:sp>
      <p:sp>
        <p:nvSpPr>
          <p:cNvPr id="18" name="Flowchart: Connector 1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6174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143000"/>
            <a:ext cx="9151938" cy="517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dirty="0"/>
              <a:t>Best Practice - Weekly </a:t>
            </a:r>
            <a:r>
              <a:rPr lang="en-US" dirty="0" smtClean="0"/>
              <a:t>Defrag</a:t>
            </a:r>
            <a:r>
              <a:rPr lang="en-US" dirty="0"/>
              <a:t/>
            </a:r>
            <a:br>
              <a:rPr lang="en-US" dirty="0"/>
            </a:br>
            <a:r>
              <a:rPr lang="en-US" dirty="0" smtClean="0">
                <a:solidFill>
                  <a:srgbClr val="FFFF00"/>
                </a:solidFill>
              </a:rPr>
              <a:t>70</a:t>
            </a:r>
            <a:r>
              <a:rPr lang="en-US" dirty="0">
                <a:solidFill>
                  <a:srgbClr val="FFFF00"/>
                </a:solidFill>
              </a:rPr>
              <a:t>% Fill Factor: </a:t>
            </a:r>
            <a:r>
              <a:rPr lang="en-US" dirty="0"/>
              <a:t>Better But…</a:t>
            </a:r>
          </a:p>
        </p:txBody>
      </p: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#1</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67</a:t>
            </a:fld>
            <a:r>
              <a:rPr lang="en-US" smtClean="0"/>
              <a:t>    </a:t>
            </a:r>
            <a:endParaRPr lang="en-US" dirty="0"/>
          </a:p>
        </p:txBody>
      </p:sp>
      <p:sp>
        <p:nvSpPr>
          <p:cNvPr id="18" name="Flowchart: Connector 1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0" name="Rectangle 29"/>
          <p:cNvSpPr/>
          <p:nvPr/>
        </p:nvSpPr>
        <p:spPr>
          <a:xfrm>
            <a:off x="5907314" y="2612571"/>
            <a:ext cx="3047999" cy="1004493"/>
          </a:xfrm>
          <a:prstGeom prst="rect">
            <a:avLst/>
          </a:prstGeom>
          <a:solidFill>
            <a:srgbClr val="FFFF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44" name="TextBox 43"/>
          <p:cNvSpPr txBox="1"/>
          <p:nvPr/>
        </p:nvSpPr>
        <p:spPr>
          <a:xfrm>
            <a:off x="4136572" y="1497322"/>
            <a:ext cx="1349829"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Large "flat"…</a:t>
            </a:r>
          </a:p>
        </p:txBody>
      </p:sp>
      <p:cxnSp>
        <p:nvCxnSpPr>
          <p:cNvPr id="46" name="Straight Arrow Connector 45"/>
          <p:cNvCxnSpPr>
            <a:stCxn id="44" idx="2"/>
          </p:cNvCxnSpPr>
          <p:nvPr/>
        </p:nvCxnSpPr>
        <p:spPr>
          <a:xfrm>
            <a:off x="4811487" y="2143653"/>
            <a:ext cx="1589313" cy="131099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486401" y="1497322"/>
            <a:ext cx="1523999"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Splits just starting...</a:t>
            </a:r>
          </a:p>
        </p:txBody>
      </p:sp>
      <p:cxnSp>
        <p:nvCxnSpPr>
          <p:cNvPr id="25" name="Straight Arrow Connector 24"/>
          <p:cNvCxnSpPr>
            <a:stCxn id="24" idx="2"/>
          </p:cNvCxnSpPr>
          <p:nvPr/>
        </p:nvCxnSpPr>
        <p:spPr>
          <a:xfrm>
            <a:off x="6248401" y="2143653"/>
            <a:ext cx="1066799" cy="116152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010400" y="1497322"/>
            <a:ext cx="1966686"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Rebuild made more room…</a:t>
            </a:r>
          </a:p>
        </p:txBody>
      </p:sp>
      <p:cxnSp>
        <p:nvCxnSpPr>
          <p:cNvPr id="33" name="Straight Arrow Connector 32"/>
          <p:cNvCxnSpPr>
            <a:stCxn id="32" idx="2"/>
          </p:cNvCxnSpPr>
          <p:nvPr/>
        </p:nvCxnSpPr>
        <p:spPr>
          <a:xfrm flipH="1">
            <a:off x="7596188" y="2143653"/>
            <a:ext cx="397555" cy="70908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811622" y="4001036"/>
            <a:ext cx="1966686"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Largest Flat So Far!</a:t>
            </a:r>
          </a:p>
        </p:txBody>
      </p:sp>
      <p:cxnSp>
        <p:nvCxnSpPr>
          <p:cNvPr id="49" name="Straight Arrow Connector 48"/>
          <p:cNvCxnSpPr>
            <a:stCxn id="48" idx="0"/>
          </p:cNvCxnSpPr>
          <p:nvPr/>
        </p:nvCxnSpPr>
        <p:spPr>
          <a:xfrm flipH="1" flipV="1">
            <a:off x="7596188" y="2928938"/>
            <a:ext cx="198777" cy="107209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8" idx="0"/>
          </p:cNvCxnSpPr>
          <p:nvPr/>
        </p:nvCxnSpPr>
        <p:spPr>
          <a:xfrm flipV="1">
            <a:off x="7794965" y="2895600"/>
            <a:ext cx="1087098" cy="110543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915886" y="1497321"/>
            <a:ext cx="4354286"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What if we not only ran REBUILDs more often but…</a:t>
            </a:r>
          </a:p>
          <a:p>
            <a:pPr algn="ctr"/>
            <a:r>
              <a:rPr lang="en-US" dirty="0" smtClean="0">
                <a:latin typeface="Arial Black" panose="020B0A04020102020204" pitchFamily="34" charset="0"/>
              </a:rPr>
              <a:t>Rebuilt when splits (fragmentation) first start?</a:t>
            </a:r>
          </a:p>
        </p:txBody>
      </p:sp>
      <p:cxnSp>
        <p:nvCxnSpPr>
          <p:cNvPr id="23" name="Straight Arrow Connector 22"/>
          <p:cNvCxnSpPr>
            <a:stCxn id="22" idx="2"/>
          </p:cNvCxnSpPr>
          <p:nvPr/>
        </p:nvCxnSpPr>
        <p:spPr>
          <a:xfrm flipH="1">
            <a:off x="3033713" y="2697650"/>
            <a:ext cx="1059316" cy="189816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2" idx="2"/>
          </p:cNvCxnSpPr>
          <p:nvPr/>
        </p:nvCxnSpPr>
        <p:spPr>
          <a:xfrm>
            <a:off x="4093029" y="2697650"/>
            <a:ext cx="940934" cy="134095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2" idx="2"/>
          </p:cNvCxnSpPr>
          <p:nvPr/>
        </p:nvCxnSpPr>
        <p:spPr>
          <a:xfrm>
            <a:off x="4093029" y="2697650"/>
            <a:ext cx="3045959" cy="70753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740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outVertical)">
                                      <p:cBhvr>
                                        <p:cTn id="12" dur="500"/>
                                        <p:tgtEl>
                                          <p:spTgt spid="44"/>
                                        </p:tgtEl>
                                      </p:cBhvr>
                                    </p:animEffect>
                                  </p:childTnLst>
                                </p:cTn>
                              </p:par>
                              <p:par>
                                <p:cTn id="13" presetID="22" presetClass="entr" presetSubtype="1"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up)">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arn(outVertical)">
                                      <p:cBhvr>
                                        <p:cTn id="20" dur="500"/>
                                        <p:tgtEl>
                                          <p:spTgt spid="24"/>
                                        </p:tgtEl>
                                      </p:cBhvr>
                                    </p:animEffect>
                                  </p:childTnLst>
                                </p:cTn>
                              </p:par>
                              <p:par>
                                <p:cTn id="21" presetID="22" presetClass="entr" presetSubtype="1"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up)">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barn(outVertical)">
                                      <p:cBhvr>
                                        <p:cTn id="28" dur="500"/>
                                        <p:tgtEl>
                                          <p:spTgt spid="32"/>
                                        </p:tgtEl>
                                      </p:cBhvr>
                                    </p:animEffect>
                                  </p:childTnLst>
                                </p:cTn>
                              </p:par>
                              <p:par>
                                <p:cTn id="29" presetID="22" presetClass="entr" presetSubtype="1"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up)">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barn(outVertical)">
                                      <p:cBhvr>
                                        <p:cTn id="36" dur="500"/>
                                        <p:tgtEl>
                                          <p:spTgt spid="48"/>
                                        </p:tgtEl>
                                      </p:cBhvr>
                                    </p:animEffect>
                                  </p:childTnLst>
                                </p:cTn>
                              </p:par>
                              <p:par>
                                <p:cTn id="37" presetID="22" presetClass="entr" presetSubtype="4"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par>
                                <p:cTn id="40" presetID="22" presetClass="entr" presetSubtype="4"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44"/>
                                        </p:tgtEl>
                                      </p:cBhvr>
                                    </p:animEffect>
                                    <p:set>
                                      <p:cBhvr>
                                        <p:cTn id="47" dur="1" fill="hold">
                                          <p:stCondLst>
                                            <p:cond delay="499"/>
                                          </p:stCondLst>
                                        </p:cTn>
                                        <p:tgtEl>
                                          <p:spTgt spid="44"/>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6"/>
                                        </p:tgtEl>
                                      </p:cBhvr>
                                    </p:animEffect>
                                    <p:set>
                                      <p:cBhvr>
                                        <p:cTn id="50" dur="1" fill="hold">
                                          <p:stCondLst>
                                            <p:cond delay="499"/>
                                          </p:stCondLst>
                                        </p:cTn>
                                        <p:tgtEl>
                                          <p:spTgt spid="4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4"/>
                                        </p:tgtEl>
                                      </p:cBhvr>
                                    </p:animEffect>
                                    <p:set>
                                      <p:cBhvr>
                                        <p:cTn id="53" dur="1" fill="hold">
                                          <p:stCondLst>
                                            <p:cond delay="499"/>
                                          </p:stCondLst>
                                        </p:cTn>
                                        <p:tgtEl>
                                          <p:spTgt spid="24"/>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5"/>
                                        </p:tgtEl>
                                      </p:cBhvr>
                                    </p:animEffect>
                                    <p:set>
                                      <p:cBhvr>
                                        <p:cTn id="56" dur="1" fill="hold">
                                          <p:stCondLst>
                                            <p:cond delay="499"/>
                                          </p:stCondLst>
                                        </p:cTn>
                                        <p:tgtEl>
                                          <p:spTgt spid="25"/>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2"/>
                                        </p:tgtEl>
                                      </p:cBhvr>
                                    </p:animEffect>
                                    <p:set>
                                      <p:cBhvr>
                                        <p:cTn id="59" dur="1" fill="hold">
                                          <p:stCondLst>
                                            <p:cond delay="499"/>
                                          </p:stCondLst>
                                        </p:cTn>
                                        <p:tgtEl>
                                          <p:spTgt spid="32"/>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33"/>
                                        </p:tgtEl>
                                      </p:cBhvr>
                                    </p:animEffect>
                                    <p:set>
                                      <p:cBhvr>
                                        <p:cTn id="62" dur="1" fill="hold">
                                          <p:stCondLst>
                                            <p:cond delay="499"/>
                                          </p:stCondLst>
                                        </p:cTn>
                                        <p:tgtEl>
                                          <p:spTgt spid="33"/>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48"/>
                                        </p:tgtEl>
                                      </p:cBhvr>
                                    </p:animEffect>
                                    <p:set>
                                      <p:cBhvr>
                                        <p:cTn id="65" dur="1" fill="hold">
                                          <p:stCondLst>
                                            <p:cond delay="499"/>
                                          </p:stCondLst>
                                        </p:cTn>
                                        <p:tgtEl>
                                          <p:spTgt spid="48"/>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49"/>
                                        </p:tgtEl>
                                      </p:cBhvr>
                                    </p:animEffect>
                                    <p:set>
                                      <p:cBhvr>
                                        <p:cTn id="68" dur="1" fill="hold">
                                          <p:stCondLst>
                                            <p:cond delay="499"/>
                                          </p:stCondLst>
                                        </p:cTn>
                                        <p:tgtEl>
                                          <p:spTgt spid="49"/>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9"/>
                                        </p:tgtEl>
                                      </p:cBhvr>
                                    </p:animEffect>
                                    <p:set>
                                      <p:cBhvr>
                                        <p:cTn id="71" dur="1" fill="hold">
                                          <p:stCondLst>
                                            <p:cond delay="499"/>
                                          </p:stCondLst>
                                        </p:cTn>
                                        <p:tgtEl>
                                          <p:spTgt spid="19"/>
                                        </p:tgtEl>
                                        <p:attrNameLst>
                                          <p:attrName>style.visibility</p:attrName>
                                        </p:attrNameLst>
                                      </p:cBhvr>
                                      <p:to>
                                        <p:strVal val="hidden"/>
                                      </p:to>
                                    </p:set>
                                  </p:childTnLst>
                                </p:cTn>
                              </p:par>
                              <p:par>
                                <p:cTn id="72" presetID="16" presetClass="entr" presetSubtype="37"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arn(outVertical)">
                                      <p:cBhvr>
                                        <p:cTn id="74" dur="500"/>
                                        <p:tgtEl>
                                          <p:spTgt spid="22"/>
                                        </p:tgtEl>
                                      </p:cBhvr>
                                    </p:animEffect>
                                  </p:childTnLst>
                                </p:cTn>
                              </p:par>
                              <p:par>
                                <p:cTn id="75" presetID="16" presetClass="entr" presetSubtype="37" fill="hold" nodeType="withEffect">
                                  <p:stCondLst>
                                    <p:cond delay="0"/>
                                  </p:stCondLst>
                                  <p:childTnLst>
                                    <p:set>
                                      <p:cBhvr>
                                        <p:cTn id="76" dur="1" fill="hold">
                                          <p:stCondLst>
                                            <p:cond delay="0"/>
                                          </p:stCondLst>
                                        </p:cTn>
                                        <p:tgtEl>
                                          <p:spTgt spid="22">
                                            <p:txEl>
                                              <p:pRg st="0" end="0"/>
                                            </p:txEl>
                                          </p:spTgt>
                                        </p:tgtEl>
                                        <p:attrNameLst>
                                          <p:attrName>style.visibility</p:attrName>
                                        </p:attrNameLst>
                                      </p:cBhvr>
                                      <p:to>
                                        <p:strVal val="visible"/>
                                      </p:to>
                                    </p:set>
                                    <p:animEffect transition="in" filter="barn(outVertical)">
                                      <p:cBhvr>
                                        <p:cTn id="77" dur="500"/>
                                        <p:tgtEl>
                                          <p:spTgt spid="22">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37" fill="hold" nodeType="clickEffect">
                                  <p:stCondLst>
                                    <p:cond delay="0"/>
                                  </p:stCondLst>
                                  <p:childTnLst>
                                    <p:set>
                                      <p:cBhvr>
                                        <p:cTn id="81" dur="1" fill="hold">
                                          <p:stCondLst>
                                            <p:cond delay="0"/>
                                          </p:stCondLst>
                                        </p:cTn>
                                        <p:tgtEl>
                                          <p:spTgt spid="22">
                                            <p:txEl>
                                              <p:pRg st="1" end="1"/>
                                            </p:txEl>
                                          </p:spTgt>
                                        </p:tgtEl>
                                        <p:attrNameLst>
                                          <p:attrName>style.visibility</p:attrName>
                                        </p:attrNameLst>
                                      </p:cBhvr>
                                      <p:to>
                                        <p:strVal val="visible"/>
                                      </p:to>
                                    </p:set>
                                    <p:animEffect transition="in" filter="barn(outVertical)">
                                      <p:cBhvr>
                                        <p:cTn id="82" dur="500"/>
                                        <p:tgtEl>
                                          <p:spTgt spid="22">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par>
                          <p:cTn id="88" fill="hold">
                            <p:stCondLst>
                              <p:cond delay="500"/>
                            </p:stCondLst>
                            <p:childTnLst>
                              <p:par>
                                <p:cTn id="89" presetID="22" presetClass="entr" presetSubtype="1" fill="hold"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up)">
                                      <p:cBhvr>
                                        <p:cTn id="91" dur="500"/>
                                        <p:tgtEl>
                                          <p:spTgt spid="29"/>
                                        </p:tgtEl>
                                      </p:cBhvr>
                                    </p:animEffect>
                                  </p:childTnLst>
                                </p:cTn>
                              </p:par>
                            </p:childTnLst>
                          </p:cTn>
                        </p:par>
                        <p:par>
                          <p:cTn id="92" fill="hold">
                            <p:stCondLst>
                              <p:cond delay="1000"/>
                            </p:stCondLst>
                            <p:childTnLst>
                              <p:par>
                                <p:cTn id="93" presetID="22" presetClass="entr" presetSubtype="1" fill="hold" nodeType="after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wipe(up)">
                                      <p:cBhvr>
                                        <p:cTn id="9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4" grpId="0" animBg="1"/>
      <p:bldP spid="44" grpId="1" animBg="1"/>
      <p:bldP spid="24" grpId="0" animBg="1"/>
      <p:bldP spid="24" grpId="1" animBg="1"/>
      <p:bldP spid="32" grpId="0" animBg="1"/>
      <p:bldP spid="32" grpId="1" animBg="1"/>
      <p:bldP spid="48" grpId="0" animBg="1"/>
      <p:bldP spid="48" grpId="1" animBg="1"/>
      <p:bldP spid="2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Dream-sound-effec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pic>
        <p:nvPicPr>
          <p:cNvPr id="3083"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43000"/>
            <a:ext cx="9144000" cy="51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143000"/>
            <a:ext cx="9153526" cy="51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68</a:t>
            </a:fld>
            <a:r>
              <a:rPr lang="en-US" smtClean="0"/>
              <a:t>    </a:t>
            </a:r>
            <a:endParaRPr lang="en-US" dirty="0"/>
          </a:p>
        </p:txBody>
      </p:sp>
      <p:sp>
        <p:nvSpPr>
          <p:cNvPr id="5" name="Title 4"/>
          <p:cNvSpPr>
            <a:spLocks noGrp="1"/>
          </p:cNvSpPr>
          <p:nvPr>
            <p:ph type="title"/>
          </p:nvPr>
        </p:nvSpPr>
        <p:spPr>
          <a:xfrm>
            <a:off x="457200" y="91440"/>
            <a:ext cx="8229600" cy="914400"/>
          </a:xfrm>
        </p:spPr>
        <p:txBody>
          <a:bodyPr>
            <a:normAutofit/>
          </a:bodyPr>
          <a:lstStyle/>
          <a:p>
            <a:r>
              <a:rPr lang="en-US" dirty="0" smtClean="0"/>
              <a:t>80% Fill Factor Best Practice</a:t>
            </a:r>
            <a:br>
              <a:rPr lang="en-US" dirty="0" smtClean="0"/>
            </a:br>
            <a:r>
              <a:rPr lang="en-US" dirty="0" smtClean="0"/>
              <a:t>(GUIDs &amp; Evenly Distributed)</a:t>
            </a:r>
            <a:endParaRPr lang="en-US" dirty="0"/>
          </a:p>
        </p:txBody>
      </p:sp>
      <p:sp>
        <p:nvSpPr>
          <p:cNvPr id="42" name="TextBox 41"/>
          <p:cNvSpPr txBox="1"/>
          <p:nvPr/>
        </p:nvSpPr>
        <p:spPr>
          <a:xfrm>
            <a:off x="2312080" y="1609137"/>
            <a:ext cx="1988458"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Reorgs guarantee page splits WILL happen!</a:t>
            </a:r>
          </a:p>
        </p:txBody>
      </p:sp>
      <p:sp>
        <p:nvSpPr>
          <p:cNvPr id="41" name="TextBox 40"/>
          <p:cNvSpPr txBox="1"/>
          <p:nvPr/>
        </p:nvSpPr>
        <p:spPr>
          <a:xfrm>
            <a:off x="5607049" y="1509490"/>
            <a:ext cx="1988458"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Page Splits</a:t>
            </a:r>
          </a:p>
          <a:p>
            <a:pPr algn="ctr"/>
            <a:r>
              <a:rPr lang="en-US" dirty="0" smtClean="0">
                <a:latin typeface="Arial Black" panose="020B0A04020102020204" pitchFamily="34" charset="0"/>
              </a:rPr>
              <a:t>all day </a:t>
            </a:r>
          </a:p>
          <a:p>
            <a:pPr algn="ctr"/>
            <a:r>
              <a:rPr lang="en-US" dirty="0" smtClean="0">
                <a:latin typeface="Arial Black" panose="020B0A04020102020204" pitchFamily="34" charset="0"/>
              </a:rPr>
              <a:t>every day!</a:t>
            </a:r>
          </a:p>
        </p:txBody>
      </p:sp>
      <p:cxnSp>
        <p:nvCxnSpPr>
          <p:cNvPr id="43" name="Straight Arrow Connector 42"/>
          <p:cNvCxnSpPr>
            <a:stCxn id="41" idx="2"/>
          </p:cNvCxnSpPr>
          <p:nvPr/>
        </p:nvCxnSpPr>
        <p:spPr>
          <a:xfrm flipH="1">
            <a:off x="4329566" y="2432820"/>
            <a:ext cx="2271712" cy="162006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41" idx="2"/>
          </p:cNvCxnSpPr>
          <p:nvPr/>
        </p:nvCxnSpPr>
        <p:spPr>
          <a:xfrm flipH="1">
            <a:off x="5034417" y="2432820"/>
            <a:ext cx="1566861" cy="141528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41" idx="2"/>
          </p:cNvCxnSpPr>
          <p:nvPr/>
        </p:nvCxnSpPr>
        <p:spPr>
          <a:xfrm flipH="1">
            <a:off x="5710691" y="2432820"/>
            <a:ext cx="890587" cy="119144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1" idx="2"/>
          </p:cNvCxnSpPr>
          <p:nvPr/>
        </p:nvCxnSpPr>
        <p:spPr>
          <a:xfrm flipH="1">
            <a:off x="6400799" y="2432820"/>
            <a:ext cx="200479" cy="96352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2"/>
          </p:cNvCxnSpPr>
          <p:nvPr/>
        </p:nvCxnSpPr>
        <p:spPr>
          <a:xfrm>
            <a:off x="6601278" y="2432820"/>
            <a:ext cx="409121" cy="75329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41" idx="2"/>
          </p:cNvCxnSpPr>
          <p:nvPr/>
        </p:nvCxnSpPr>
        <p:spPr>
          <a:xfrm>
            <a:off x="6601278" y="2432820"/>
            <a:ext cx="1028700" cy="55326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41" idx="2"/>
          </p:cNvCxnSpPr>
          <p:nvPr/>
        </p:nvCxnSpPr>
        <p:spPr>
          <a:xfrm>
            <a:off x="6601278" y="2432820"/>
            <a:ext cx="1590675" cy="34848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759575" y="3848100"/>
            <a:ext cx="1988458"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Reorgs occur about once a week here.</a:t>
            </a:r>
          </a:p>
        </p:txBody>
      </p:sp>
      <p:cxnSp>
        <p:nvCxnSpPr>
          <p:cNvPr id="51" name="Straight Arrow Connector 50"/>
          <p:cNvCxnSpPr>
            <a:stCxn id="50" idx="0"/>
          </p:cNvCxnSpPr>
          <p:nvPr/>
        </p:nvCxnSpPr>
        <p:spPr>
          <a:xfrm flipH="1" flipV="1">
            <a:off x="7405688" y="3186113"/>
            <a:ext cx="348116" cy="66198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50" idx="0"/>
          </p:cNvCxnSpPr>
          <p:nvPr/>
        </p:nvCxnSpPr>
        <p:spPr>
          <a:xfrm flipH="1" flipV="1">
            <a:off x="7566479" y="3140460"/>
            <a:ext cx="187325" cy="70764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630848" y="3157608"/>
            <a:ext cx="1988458"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Reorgs occur about 3 times a week here.</a:t>
            </a:r>
          </a:p>
        </p:txBody>
      </p:sp>
      <p:cxnSp>
        <p:nvCxnSpPr>
          <p:cNvPr id="54" name="Straight Arrow Connector 53"/>
          <p:cNvCxnSpPr>
            <a:stCxn id="53" idx="2"/>
          </p:cNvCxnSpPr>
          <p:nvPr/>
        </p:nvCxnSpPr>
        <p:spPr>
          <a:xfrm>
            <a:off x="2625077" y="4080938"/>
            <a:ext cx="0" cy="59629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3086" name="Picture 1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143000"/>
            <a:ext cx="9144000" cy="51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8" name="Picture 16"/>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143000"/>
            <a:ext cx="9153526" cy="51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4" name="Straight Arrow Connector 73"/>
          <p:cNvCxnSpPr>
            <a:stCxn id="73" idx="2"/>
          </p:cNvCxnSpPr>
          <p:nvPr/>
        </p:nvCxnSpPr>
        <p:spPr>
          <a:xfrm flipH="1">
            <a:off x="4656899" y="2598776"/>
            <a:ext cx="1855106" cy="146669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73" idx="2"/>
          </p:cNvCxnSpPr>
          <p:nvPr/>
        </p:nvCxnSpPr>
        <p:spPr>
          <a:xfrm flipH="1">
            <a:off x="5095049" y="2598776"/>
            <a:ext cx="1416956" cy="132955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73" idx="2"/>
          </p:cNvCxnSpPr>
          <p:nvPr/>
        </p:nvCxnSpPr>
        <p:spPr>
          <a:xfrm flipH="1">
            <a:off x="5552249" y="2598776"/>
            <a:ext cx="959756" cy="119144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3" idx="2"/>
          </p:cNvCxnSpPr>
          <p:nvPr/>
        </p:nvCxnSpPr>
        <p:spPr>
          <a:xfrm flipH="1">
            <a:off x="6066599" y="2598776"/>
            <a:ext cx="445406" cy="103904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3" idx="2"/>
          </p:cNvCxnSpPr>
          <p:nvPr/>
        </p:nvCxnSpPr>
        <p:spPr>
          <a:xfrm>
            <a:off x="6512005" y="2598776"/>
            <a:ext cx="178481" cy="86283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3" idx="2"/>
          </p:cNvCxnSpPr>
          <p:nvPr/>
        </p:nvCxnSpPr>
        <p:spPr>
          <a:xfrm>
            <a:off x="6512005" y="2598776"/>
            <a:ext cx="847611" cy="65763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73" idx="2"/>
          </p:cNvCxnSpPr>
          <p:nvPr/>
        </p:nvCxnSpPr>
        <p:spPr>
          <a:xfrm>
            <a:off x="6512005" y="2598776"/>
            <a:ext cx="1483405" cy="43141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81" idx="0"/>
          </p:cNvCxnSpPr>
          <p:nvPr/>
        </p:nvCxnSpPr>
        <p:spPr>
          <a:xfrm flipH="1" flipV="1">
            <a:off x="7660142" y="3318566"/>
            <a:ext cx="246062" cy="68193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81" idx="0"/>
          </p:cNvCxnSpPr>
          <p:nvPr/>
        </p:nvCxnSpPr>
        <p:spPr>
          <a:xfrm flipV="1">
            <a:off x="7906204" y="3104742"/>
            <a:ext cx="395967" cy="89575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84" idx="2"/>
          </p:cNvCxnSpPr>
          <p:nvPr/>
        </p:nvCxnSpPr>
        <p:spPr>
          <a:xfrm>
            <a:off x="2777477" y="4204310"/>
            <a:ext cx="0" cy="39635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88" name="Title 4"/>
          <p:cNvSpPr txBox="1">
            <a:spLocks/>
          </p:cNvSpPr>
          <p:nvPr/>
        </p:nvSpPr>
        <p:spPr>
          <a:xfrm>
            <a:off x="457200" y="91440"/>
            <a:ext cx="8229600" cy="914400"/>
          </a:xfrm>
          <a:prstGeom prst="rect">
            <a:avLst/>
          </a:prstGeom>
        </p:spPr>
        <p:txBody>
          <a:bodyPr vert="horz" lIns="0" tIns="0" rIns="0" bIns="0" rtlCol="0" anchor="ctr">
            <a:normAutofit/>
          </a:bodyPr>
          <a:lstStyle>
            <a:lvl1pPr algn="l" defTabSz="457200" rtl="0" eaLnBrk="1" latinLnBrk="0" hangingPunct="1">
              <a:lnSpc>
                <a:spcPts val="3600"/>
              </a:lnSpc>
              <a:spcBef>
                <a:spcPct val="0"/>
              </a:spcBef>
              <a:buNone/>
              <a:defRPr sz="3600" kern="1200">
                <a:ln>
                  <a:solidFill>
                    <a:srgbClr val="0033CC"/>
                  </a:solidFill>
                </a:ln>
                <a:solidFill>
                  <a:schemeClr val="bg1"/>
                </a:solidFill>
                <a:latin typeface="Arial Black" pitchFamily="34" charset="0"/>
                <a:ea typeface="+mj-ea"/>
                <a:cs typeface="+mj-cs"/>
              </a:defRPr>
            </a:lvl1pPr>
          </a:lstStyle>
          <a:p>
            <a:r>
              <a:rPr lang="en-US" dirty="0" smtClean="0">
                <a:solidFill>
                  <a:srgbClr val="FFFF00"/>
                </a:solidFill>
              </a:rPr>
              <a:t>80% Low Threshold Rebuilds</a:t>
            </a:r>
          </a:p>
          <a:p>
            <a:r>
              <a:rPr lang="en-US" dirty="0" smtClean="0"/>
              <a:t>(GUIDS &amp; Evenly Distributed)</a:t>
            </a:r>
            <a:endParaRPr lang="en-US" dirty="0"/>
          </a:p>
        </p:txBody>
      </p:sp>
      <p:sp>
        <p:nvSpPr>
          <p:cNvPr id="73" name="TextBox 72"/>
          <p:cNvSpPr txBox="1"/>
          <p:nvPr/>
        </p:nvSpPr>
        <p:spPr>
          <a:xfrm>
            <a:off x="5286908" y="1675446"/>
            <a:ext cx="2450193"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Virtually NO or super low PAGE SPLITS any day!</a:t>
            </a:r>
          </a:p>
        </p:txBody>
      </p:sp>
      <p:sp>
        <p:nvSpPr>
          <p:cNvPr id="81" name="TextBox 80"/>
          <p:cNvSpPr txBox="1"/>
          <p:nvPr/>
        </p:nvSpPr>
        <p:spPr>
          <a:xfrm>
            <a:off x="6911975" y="4000500"/>
            <a:ext cx="1988458"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Rebuilds occur about 4.5 weeks apart here.</a:t>
            </a:r>
          </a:p>
        </p:txBody>
      </p:sp>
      <p:sp>
        <p:nvSpPr>
          <p:cNvPr id="84" name="TextBox 83"/>
          <p:cNvSpPr txBox="1"/>
          <p:nvPr/>
        </p:nvSpPr>
        <p:spPr>
          <a:xfrm>
            <a:off x="1783248" y="3280980"/>
            <a:ext cx="1988458"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Rebuilds occur once in 10 days here.</a:t>
            </a:r>
          </a:p>
        </p:txBody>
      </p:sp>
      <p:sp>
        <p:nvSpPr>
          <p:cNvPr id="39" name="Flowchart: Connector 38"/>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53069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87"/>
                                        </p:tgtEl>
                                        <p:attrNameLst>
                                          <p:attrName>style.visibility</p:attrName>
                                        </p:attrNameLst>
                                      </p:cBhvr>
                                      <p:to>
                                        <p:strVal val="visible"/>
                                      </p:to>
                                    </p:set>
                                    <p:animEffect transition="in" filter="wipe(left)">
                                      <p:cBhvr>
                                        <p:cTn id="7" dur="3000"/>
                                        <p:tgtEl>
                                          <p:spTgt spid="308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arn(outVertical)">
                                      <p:cBhvr>
                                        <p:cTn id="12" dur="500"/>
                                        <p:tgtEl>
                                          <p:spTgt spid="41"/>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up)">
                                      <p:cBhvr>
                                        <p:cTn id="16" dur="130"/>
                                        <p:tgtEl>
                                          <p:spTgt spid="43"/>
                                        </p:tgtEl>
                                      </p:cBhvr>
                                    </p:animEffect>
                                  </p:childTnLst>
                                </p:cTn>
                              </p:par>
                            </p:childTnLst>
                          </p:cTn>
                        </p:par>
                        <p:par>
                          <p:cTn id="17" fill="hold">
                            <p:stCondLst>
                              <p:cond delay="630"/>
                            </p:stCondLst>
                            <p:childTnLst>
                              <p:par>
                                <p:cTn id="18" presetID="22" presetClass="entr" presetSubtype="1"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wipe(up)">
                                      <p:cBhvr>
                                        <p:cTn id="20" dur="130"/>
                                        <p:tgtEl>
                                          <p:spTgt spid="44"/>
                                        </p:tgtEl>
                                      </p:cBhvr>
                                    </p:animEffect>
                                  </p:childTnLst>
                                </p:cTn>
                              </p:par>
                            </p:childTnLst>
                          </p:cTn>
                        </p:par>
                        <p:par>
                          <p:cTn id="21" fill="hold">
                            <p:stCondLst>
                              <p:cond delay="760"/>
                            </p:stCondLst>
                            <p:childTnLst>
                              <p:par>
                                <p:cTn id="22" presetID="22" presetClass="entr" presetSubtype="1"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wipe(up)">
                                      <p:cBhvr>
                                        <p:cTn id="24" dur="130"/>
                                        <p:tgtEl>
                                          <p:spTgt spid="45"/>
                                        </p:tgtEl>
                                      </p:cBhvr>
                                    </p:animEffect>
                                  </p:childTnLst>
                                </p:cTn>
                              </p:par>
                            </p:childTnLst>
                          </p:cTn>
                        </p:par>
                        <p:par>
                          <p:cTn id="25" fill="hold">
                            <p:stCondLst>
                              <p:cond delay="890"/>
                            </p:stCondLst>
                            <p:childTnLst>
                              <p:par>
                                <p:cTn id="26" presetID="22" presetClass="entr" presetSubtype="1"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130"/>
                                        <p:tgtEl>
                                          <p:spTgt spid="46"/>
                                        </p:tgtEl>
                                      </p:cBhvr>
                                    </p:animEffect>
                                  </p:childTnLst>
                                </p:cTn>
                              </p:par>
                            </p:childTnLst>
                          </p:cTn>
                        </p:par>
                        <p:par>
                          <p:cTn id="29" fill="hold">
                            <p:stCondLst>
                              <p:cond delay="1020"/>
                            </p:stCondLst>
                            <p:childTnLst>
                              <p:par>
                                <p:cTn id="30" presetID="22" presetClass="entr" presetSubtype="1"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up)">
                                      <p:cBhvr>
                                        <p:cTn id="32" dur="130"/>
                                        <p:tgtEl>
                                          <p:spTgt spid="47"/>
                                        </p:tgtEl>
                                      </p:cBhvr>
                                    </p:animEffect>
                                  </p:childTnLst>
                                </p:cTn>
                              </p:par>
                            </p:childTnLst>
                          </p:cTn>
                        </p:par>
                        <p:par>
                          <p:cTn id="33" fill="hold">
                            <p:stCondLst>
                              <p:cond delay="1150"/>
                            </p:stCondLst>
                            <p:childTnLst>
                              <p:par>
                                <p:cTn id="34" presetID="22" presetClass="entr" presetSubtype="1" fill="hold"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up)">
                                      <p:cBhvr>
                                        <p:cTn id="36" dur="130"/>
                                        <p:tgtEl>
                                          <p:spTgt spid="48"/>
                                        </p:tgtEl>
                                      </p:cBhvr>
                                    </p:animEffect>
                                  </p:childTnLst>
                                </p:cTn>
                              </p:par>
                            </p:childTnLst>
                          </p:cTn>
                        </p:par>
                        <p:par>
                          <p:cTn id="37" fill="hold">
                            <p:stCondLst>
                              <p:cond delay="1280"/>
                            </p:stCondLst>
                            <p:childTnLst>
                              <p:par>
                                <p:cTn id="38" presetID="22" presetClass="entr" presetSubtype="1"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up)">
                                      <p:cBhvr>
                                        <p:cTn id="40" dur="13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barn(outVertical)">
                                      <p:cBhvr>
                                        <p:cTn id="45" dur="500"/>
                                        <p:tgtEl>
                                          <p:spTgt spid="50"/>
                                        </p:tgtEl>
                                      </p:cBhvr>
                                    </p:animEffect>
                                  </p:childTnLst>
                                </p:cTn>
                              </p:par>
                              <p:par>
                                <p:cTn id="46" presetID="22" presetClass="entr" presetSubtype="4"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ipe(down)">
                                      <p:cBhvr>
                                        <p:cTn id="48" dur="500"/>
                                        <p:tgtEl>
                                          <p:spTgt spid="51"/>
                                        </p:tgtEl>
                                      </p:cBhvr>
                                    </p:animEffect>
                                  </p:childTnLst>
                                </p:cTn>
                              </p:par>
                              <p:par>
                                <p:cTn id="49" presetID="22" presetClass="entr" presetSubtype="4"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37" fill="hold" grpId="0"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barn(outVertical)">
                                      <p:cBhvr>
                                        <p:cTn id="56" dur="500"/>
                                        <p:tgtEl>
                                          <p:spTgt spid="53"/>
                                        </p:tgtEl>
                                      </p:cBhvr>
                                    </p:animEffect>
                                  </p:childTnLst>
                                </p:cTn>
                              </p:par>
                              <p:par>
                                <p:cTn id="57" presetID="22" presetClass="entr" presetSubtype="1"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up)">
                                      <p:cBhvr>
                                        <p:cTn id="59" dur="130"/>
                                        <p:tgtEl>
                                          <p:spTgt spid="54"/>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37"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barn(outVertical)">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086"/>
                                        </p:tgtEl>
                                        <p:attrNameLst>
                                          <p:attrName>style.visibility</p:attrName>
                                        </p:attrNameLst>
                                      </p:cBhvr>
                                      <p:to>
                                        <p:strVal val="visible"/>
                                      </p:to>
                                    </p:set>
                                    <p:animEffect transition="in" filter="wipe(left)">
                                      <p:cBhvr>
                                        <p:cTn id="69" dur="3000"/>
                                        <p:tgtEl>
                                          <p:spTgt spid="308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3088"/>
                                        </p:tgtEl>
                                        <p:attrNameLst>
                                          <p:attrName>style.visibility</p:attrName>
                                        </p:attrNameLst>
                                      </p:cBhvr>
                                      <p:to>
                                        <p:strVal val="visible"/>
                                      </p:to>
                                    </p:set>
                                    <p:animEffect transition="in" filter="wipe(left)">
                                      <p:cBhvr>
                                        <p:cTn id="74" dur="4000"/>
                                        <p:tgtEl>
                                          <p:spTgt spid="3088"/>
                                        </p:tgtEl>
                                      </p:cBhvr>
                                    </p:animEffect>
                                  </p:childTnLst>
                                </p:cTn>
                              </p:par>
                              <p:par>
                                <p:cTn id="75" presetID="1" presetClass="mediacall" presetSubtype="0" fill="hold" nodeType="withEffect">
                                  <p:stCondLst>
                                    <p:cond delay="0"/>
                                  </p:stCondLst>
                                  <p:childTnLst>
                                    <p:cmd type="call" cmd="playFrom(0.0)">
                                      <p:cBhvr>
                                        <p:cTn id="76" dur="5935" fill="hold"/>
                                        <p:tgtEl>
                                          <p:spTgt spid="72"/>
                                        </p:tgtEl>
                                      </p:cBhvr>
                                    </p:cmd>
                                  </p:childTnLst>
                                </p:cTn>
                              </p:par>
                              <p:par>
                                <p:cTn id="77" presetID="22" presetClass="exit" presetSubtype="8" fill="hold" grpId="0" nodeType="withEffect">
                                  <p:stCondLst>
                                    <p:cond delay="0"/>
                                  </p:stCondLst>
                                  <p:childTnLst>
                                    <p:animEffect transition="out" filter="wipe(left)">
                                      <p:cBhvr>
                                        <p:cTn id="78" dur="4000"/>
                                        <p:tgtEl>
                                          <p:spTgt spid="5"/>
                                        </p:tgtEl>
                                      </p:cBhvr>
                                    </p:animEffect>
                                    <p:set>
                                      <p:cBhvr>
                                        <p:cTn id="79" dur="1" fill="hold">
                                          <p:stCondLst>
                                            <p:cond delay="3999"/>
                                          </p:stCondLst>
                                        </p:cTn>
                                        <p:tgtEl>
                                          <p:spTgt spid="5"/>
                                        </p:tgtEl>
                                        <p:attrNameLst>
                                          <p:attrName>style.visibility</p:attrName>
                                        </p:attrNameLst>
                                      </p:cBhvr>
                                      <p:to>
                                        <p:strVal val="hidden"/>
                                      </p:to>
                                    </p:set>
                                  </p:childTnLst>
                                </p:cTn>
                              </p:par>
                              <p:par>
                                <p:cTn id="80" presetID="22" presetClass="entr" presetSubtype="8" fill="hold" grpId="0" nodeType="with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wipe(left)">
                                      <p:cBhvr>
                                        <p:cTn id="82" dur="4000"/>
                                        <p:tgtEl>
                                          <p:spTgt spid="88"/>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37" fill="hold" grpId="0"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barn(outVertical)">
                                      <p:cBhvr>
                                        <p:cTn id="87" dur="500"/>
                                        <p:tgtEl>
                                          <p:spTgt spid="73"/>
                                        </p:tgtEl>
                                      </p:cBhvr>
                                    </p:animEffect>
                                  </p:childTnLst>
                                </p:cTn>
                              </p:par>
                            </p:childTnLst>
                          </p:cTn>
                        </p:par>
                        <p:par>
                          <p:cTn id="88" fill="hold">
                            <p:stCondLst>
                              <p:cond delay="500"/>
                            </p:stCondLst>
                            <p:childTnLst>
                              <p:par>
                                <p:cTn id="89" presetID="22" presetClass="entr" presetSubtype="1" fill="hold" nodeType="after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wipe(up)">
                                      <p:cBhvr>
                                        <p:cTn id="91" dur="130"/>
                                        <p:tgtEl>
                                          <p:spTgt spid="74"/>
                                        </p:tgtEl>
                                      </p:cBhvr>
                                    </p:animEffect>
                                  </p:childTnLst>
                                </p:cTn>
                              </p:par>
                            </p:childTnLst>
                          </p:cTn>
                        </p:par>
                        <p:par>
                          <p:cTn id="92" fill="hold">
                            <p:stCondLst>
                              <p:cond delay="630"/>
                            </p:stCondLst>
                            <p:childTnLst>
                              <p:par>
                                <p:cTn id="93" presetID="22" presetClass="entr" presetSubtype="1" fill="hold" nodeType="afterEffect">
                                  <p:stCondLst>
                                    <p:cond delay="0"/>
                                  </p:stCondLst>
                                  <p:childTnLst>
                                    <p:set>
                                      <p:cBhvr>
                                        <p:cTn id="94" dur="1" fill="hold">
                                          <p:stCondLst>
                                            <p:cond delay="0"/>
                                          </p:stCondLst>
                                        </p:cTn>
                                        <p:tgtEl>
                                          <p:spTgt spid="75"/>
                                        </p:tgtEl>
                                        <p:attrNameLst>
                                          <p:attrName>style.visibility</p:attrName>
                                        </p:attrNameLst>
                                      </p:cBhvr>
                                      <p:to>
                                        <p:strVal val="visible"/>
                                      </p:to>
                                    </p:set>
                                    <p:animEffect transition="in" filter="wipe(up)">
                                      <p:cBhvr>
                                        <p:cTn id="95" dur="130"/>
                                        <p:tgtEl>
                                          <p:spTgt spid="75"/>
                                        </p:tgtEl>
                                      </p:cBhvr>
                                    </p:animEffect>
                                  </p:childTnLst>
                                </p:cTn>
                              </p:par>
                            </p:childTnLst>
                          </p:cTn>
                        </p:par>
                        <p:par>
                          <p:cTn id="96" fill="hold">
                            <p:stCondLst>
                              <p:cond delay="760"/>
                            </p:stCondLst>
                            <p:childTnLst>
                              <p:par>
                                <p:cTn id="97" presetID="22" presetClass="entr" presetSubtype="1" fill="hold" nodeType="afterEffect">
                                  <p:stCondLst>
                                    <p:cond delay="0"/>
                                  </p:stCondLst>
                                  <p:childTnLst>
                                    <p:set>
                                      <p:cBhvr>
                                        <p:cTn id="98" dur="1" fill="hold">
                                          <p:stCondLst>
                                            <p:cond delay="0"/>
                                          </p:stCondLst>
                                        </p:cTn>
                                        <p:tgtEl>
                                          <p:spTgt spid="76"/>
                                        </p:tgtEl>
                                        <p:attrNameLst>
                                          <p:attrName>style.visibility</p:attrName>
                                        </p:attrNameLst>
                                      </p:cBhvr>
                                      <p:to>
                                        <p:strVal val="visible"/>
                                      </p:to>
                                    </p:set>
                                    <p:animEffect transition="in" filter="wipe(up)">
                                      <p:cBhvr>
                                        <p:cTn id="99" dur="130"/>
                                        <p:tgtEl>
                                          <p:spTgt spid="76"/>
                                        </p:tgtEl>
                                      </p:cBhvr>
                                    </p:animEffect>
                                  </p:childTnLst>
                                </p:cTn>
                              </p:par>
                            </p:childTnLst>
                          </p:cTn>
                        </p:par>
                        <p:par>
                          <p:cTn id="100" fill="hold">
                            <p:stCondLst>
                              <p:cond delay="890"/>
                            </p:stCondLst>
                            <p:childTnLst>
                              <p:par>
                                <p:cTn id="101" presetID="22" presetClass="entr" presetSubtype="1" fill="hold" nodeType="afterEffect">
                                  <p:stCondLst>
                                    <p:cond delay="0"/>
                                  </p:stCondLst>
                                  <p:childTnLst>
                                    <p:set>
                                      <p:cBhvr>
                                        <p:cTn id="102" dur="1" fill="hold">
                                          <p:stCondLst>
                                            <p:cond delay="0"/>
                                          </p:stCondLst>
                                        </p:cTn>
                                        <p:tgtEl>
                                          <p:spTgt spid="77"/>
                                        </p:tgtEl>
                                        <p:attrNameLst>
                                          <p:attrName>style.visibility</p:attrName>
                                        </p:attrNameLst>
                                      </p:cBhvr>
                                      <p:to>
                                        <p:strVal val="visible"/>
                                      </p:to>
                                    </p:set>
                                    <p:animEffect transition="in" filter="wipe(up)">
                                      <p:cBhvr>
                                        <p:cTn id="103" dur="130"/>
                                        <p:tgtEl>
                                          <p:spTgt spid="77"/>
                                        </p:tgtEl>
                                      </p:cBhvr>
                                    </p:animEffect>
                                  </p:childTnLst>
                                </p:cTn>
                              </p:par>
                            </p:childTnLst>
                          </p:cTn>
                        </p:par>
                        <p:par>
                          <p:cTn id="104" fill="hold">
                            <p:stCondLst>
                              <p:cond delay="1020"/>
                            </p:stCondLst>
                            <p:childTnLst>
                              <p:par>
                                <p:cTn id="105" presetID="22" presetClass="entr" presetSubtype="1" fill="hold" nodeType="afterEffect">
                                  <p:stCondLst>
                                    <p:cond delay="0"/>
                                  </p:stCondLst>
                                  <p:childTnLst>
                                    <p:set>
                                      <p:cBhvr>
                                        <p:cTn id="106" dur="1" fill="hold">
                                          <p:stCondLst>
                                            <p:cond delay="0"/>
                                          </p:stCondLst>
                                        </p:cTn>
                                        <p:tgtEl>
                                          <p:spTgt spid="78"/>
                                        </p:tgtEl>
                                        <p:attrNameLst>
                                          <p:attrName>style.visibility</p:attrName>
                                        </p:attrNameLst>
                                      </p:cBhvr>
                                      <p:to>
                                        <p:strVal val="visible"/>
                                      </p:to>
                                    </p:set>
                                    <p:animEffect transition="in" filter="wipe(up)">
                                      <p:cBhvr>
                                        <p:cTn id="107" dur="130"/>
                                        <p:tgtEl>
                                          <p:spTgt spid="78"/>
                                        </p:tgtEl>
                                      </p:cBhvr>
                                    </p:animEffect>
                                  </p:childTnLst>
                                </p:cTn>
                              </p:par>
                            </p:childTnLst>
                          </p:cTn>
                        </p:par>
                        <p:par>
                          <p:cTn id="108" fill="hold">
                            <p:stCondLst>
                              <p:cond delay="1150"/>
                            </p:stCondLst>
                            <p:childTnLst>
                              <p:par>
                                <p:cTn id="109" presetID="22" presetClass="entr" presetSubtype="1" fill="hold" nodeType="after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wipe(up)">
                                      <p:cBhvr>
                                        <p:cTn id="111" dur="130"/>
                                        <p:tgtEl>
                                          <p:spTgt spid="79"/>
                                        </p:tgtEl>
                                      </p:cBhvr>
                                    </p:animEffect>
                                  </p:childTnLst>
                                </p:cTn>
                              </p:par>
                            </p:childTnLst>
                          </p:cTn>
                        </p:par>
                        <p:par>
                          <p:cTn id="112" fill="hold">
                            <p:stCondLst>
                              <p:cond delay="1280"/>
                            </p:stCondLst>
                            <p:childTnLst>
                              <p:par>
                                <p:cTn id="113" presetID="22" presetClass="entr" presetSubtype="1" fill="hold" nodeType="after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wipe(up)">
                                      <p:cBhvr>
                                        <p:cTn id="115" dur="130"/>
                                        <p:tgtEl>
                                          <p:spTgt spid="80"/>
                                        </p:tgtEl>
                                      </p:cBhvr>
                                    </p:animEffect>
                                  </p:childTnLst>
                                </p:cTn>
                              </p:par>
                            </p:childTnLst>
                          </p:cTn>
                        </p:par>
                      </p:childTnLst>
                    </p:cTn>
                  </p:par>
                  <p:par>
                    <p:cTn id="116" fill="hold">
                      <p:stCondLst>
                        <p:cond delay="indefinite"/>
                      </p:stCondLst>
                      <p:childTnLst>
                        <p:par>
                          <p:cTn id="117" fill="hold">
                            <p:stCondLst>
                              <p:cond delay="0"/>
                            </p:stCondLst>
                            <p:childTnLst>
                              <p:par>
                                <p:cTn id="118" presetID="16" presetClass="entr" presetSubtype="37" fill="hold" grpId="0" nodeType="click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barn(outVertical)">
                                      <p:cBhvr>
                                        <p:cTn id="120" dur="500"/>
                                        <p:tgtEl>
                                          <p:spTgt spid="81"/>
                                        </p:tgtEl>
                                      </p:cBhvr>
                                    </p:animEffect>
                                  </p:childTnLst>
                                </p:cTn>
                              </p:par>
                              <p:par>
                                <p:cTn id="121" presetID="22" presetClass="entr" presetSubtype="4" fill="hold" nodeType="withEffect">
                                  <p:stCondLst>
                                    <p:cond delay="0"/>
                                  </p:stCondLst>
                                  <p:childTnLst>
                                    <p:set>
                                      <p:cBhvr>
                                        <p:cTn id="122" dur="1" fill="hold">
                                          <p:stCondLst>
                                            <p:cond delay="0"/>
                                          </p:stCondLst>
                                        </p:cTn>
                                        <p:tgtEl>
                                          <p:spTgt spid="82"/>
                                        </p:tgtEl>
                                        <p:attrNameLst>
                                          <p:attrName>style.visibility</p:attrName>
                                        </p:attrNameLst>
                                      </p:cBhvr>
                                      <p:to>
                                        <p:strVal val="visible"/>
                                      </p:to>
                                    </p:set>
                                    <p:animEffect transition="in" filter="wipe(down)">
                                      <p:cBhvr>
                                        <p:cTn id="123" dur="500"/>
                                        <p:tgtEl>
                                          <p:spTgt spid="82"/>
                                        </p:tgtEl>
                                      </p:cBhvr>
                                    </p:animEffect>
                                  </p:childTnLst>
                                </p:cTn>
                              </p:par>
                              <p:par>
                                <p:cTn id="124" presetID="22" presetClass="entr" presetSubtype="4" fill="hold" nodeType="withEffect">
                                  <p:stCondLst>
                                    <p:cond delay="0"/>
                                  </p:stCondLst>
                                  <p:childTnLst>
                                    <p:set>
                                      <p:cBhvr>
                                        <p:cTn id="125" dur="1" fill="hold">
                                          <p:stCondLst>
                                            <p:cond delay="0"/>
                                          </p:stCondLst>
                                        </p:cTn>
                                        <p:tgtEl>
                                          <p:spTgt spid="83"/>
                                        </p:tgtEl>
                                        <p:attrNameLst>
                                          <p:attrName>style.visibility</p:attrName>
                                        </p:attrNameLst>
                                      </p:cBhvr>
                                      <p:to>
                                        <p:strVal val="visible"/>
                                      </p:to>
                                    </p:set>
                                    <p:animEffect transition="in" filter="wipe(down)">
                                      <p:cBhvr>
                                        <p:cTn id="126" dur="500"/>
                                        <p:tgtEl>
                                          <p:spTgt spid="83"/>
                                        </p:tgtEl>
                                      </p:cBhvr>
                                    </p:animEffect>
                                  </p:childTnLst>
                                </p:cTn>
                              </p:par>
                            </p:childTnLst>
                          </p:cTn>
                        </p:par>
                      </p:childTnLst>
                    </p:cTn>
                  </p:par>
                  <p:par>
                    <p:cTn id="127" fill="hold">
                      <p:stCondLst>
                        <p:cond delay="indefinite"/>
                      </p:stCondLst>
                      <p:childTnLst>
                        <p:par>
                          <p:cTn id="128" fill="hold">
                            <p:stCondLst>
                              <p:cond delay="0"/>
                            </p:stCondLst>
                            <p:childTnLst>
                              <p:par>
                                <p:cTn id="129" presetID="16" presetClass="entr" presetSubtype="37" fill="hold" grpId="0" nodeType="clickEffect">
                                  <p:stCondLst>
                                    <p:cond delay="0"/>
                                  </p:stCondLst>
                                  <p:childTnLst>
                                    <p:set>
                                      <p:cBhvr>
                                        <p:cTn id="130" dur="1" fill="hold">
                                          <p:stCondLst>
                                            <p:cond delay="0"/>
                                          </p:stCondLst>
                                        </p:cTn>
                                        <p:tgtEl>
                                          <p:spTgt spid="84"/>
                                        </p:tgtEl>
                                        <p:attrNameLst>
                                          <p:attrName>style.visibility</p:attrName>
                                        </p:attrNameLst>
                                      </p:cBhvr>
                                      <p:to>
                                        <p:strVal val="visible"/>
                                      </p:to>
                                    </p:set>
                                    <p:animEffect transition="in" filter="barn(outVertical)">
                                      <p:cBhvr>
                                        <p:cTn id="131" dur="500"/>
                                        <p:tgtEl>
                                          <p:spTgt spid="84"/>
                                        </p:tgtEl>
                                      </p:cBhvr>
                                    </p:animEffect>
                                  </p:childTnLst>
                                </p:cTn>
                              </p:par>
                              <p:par>
                                <p:cTn id="132" presetID="22" presetClass="entr" presetSubtype="1" fill="hold" nodeType="withEffect">
                                  <p:stCondLst>
                                    <p:cond delay="0"/>
                                  </p:stCondLst>
                                  <p:childTnLst>
                                    <p:set>
                                      <p:cBhvr>
                                        <p:cTn id="133" dur="1" fill="hold">
                                          <p:stCondLst>
                                            <p:cond delay="0"/>
                                          </p:stCondLst>
                                        </p:cTn>
                                        <p:tgtEl>
                                          <p:spTgt spid="85"/>
                                        </p:tgtEl>
                                        <p:attrNameLst>
                                          <p:attrName>style.visibility</p:attrName>
                                        </p:attrNameLst>
                                      </p:cBhvr>
                                      <p:to>
                                        <p:strVal val="visible"/>
                                      </p:to>
                                    </p:set>
                                    <p:animEffect transition="in" filter="wipe(up)">
                                      <p:cBhvr>
                                        <p:cTn id="134" dur="13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5" fill="hold" display="0">
                  <p:stCondLst>
                    <p:cond delay="indefinite"/>
                  </p:stCondLst>
                  <p:endCondLst>
                    <p:cond evt="onStopAudio" delay="0">
                      <p:tgtEl>
                        <p:sldTgt/>
                      </p:tgtEl>
                    </p:cond>
                  </p:endCondLst>
                </p:cTn>
                <p:tgtEl>
                  <p:spTgt spid="72"/>
                </p:tgtEl>
              </p:cMediaNode>
            </p:audio>
          </p:childTnLst>
        </p:cTn>
      </p:par>
    </p:tnLst>
    <p:bldLst>
      <p:bldP spid="5" grpId="0"/>
      <p:bldP spid="42" grpId="0" animBg="1"/>
      <p:bldP spid="41" grpId="0" animBg="1"/>
      <p:bldP spid="50" grpId="0" animBg="1"/>
      <p:bldP spid="53" grpId="0" animBg="1"/>
      <p:bldP spid="88" grpId="0"/>
      <p:bldP spid="73" grpId="0" animBg="1"/>
      <p:bldP spid="81" grpId="0" animBg="1"/>
      <p:bldP spid="84"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69</a:t>
            </a:fld>
            <a:r>
              <a:rPr lang="en-US" smtClean="0"/>
              <a:t>    </a:t>
            </a:r>
            <a:endParaRPr lang="en-US" dirty="0"/>
          </a:p>
        </p:txBody>
      </p:sp>
      <p:sp>
        <p:nvSpPr>
          <p:cNvPr id="5" name="Title 4"/>
          <p:cNvSpPr>
            <a:spLocks noGrp="1"/>
          </p:cNvSpPr>
          <p:nvPr>
            <p:ph type="title"/>
          </p:nvPr>
        </p:nvSpPr>
        <p:spPr/>
        <p:txBody>
          <a:bodyPr>
            <a:normAutofit/>
          </a:bodyPr>
          <a:lstStyle/>
          <a:p>
            <a:r>
              <a:rPr lang="en-US" dirty="0"/>
              <a:t>80% Low Threshold Rebuilds</a:t>
            </a:r>
            <a:br>
              <a:rPr lang="en-US" dirty="0"/>
            </a:br>
            <a:r>
              <a:rPr lang="en-US" dirty="0"/>
              <a:t>(GUIDS &amp; Evenly </a:t>
            </a:r>
            <a:r>
              <a:rPr lang="en-US" dirty="0" smtClean="0"/>
              <a:t>Distributed) </a:t>
            </a:r>
            <a:endParaRPr lang="en-US" dirty="0"/>
          </a:p>
        </p:txBody>
      </p:sp>
      <p:sp>
        <p:nvSpPr>
          <p:cNvPr id="9" name="TextBox 8"/>
          <p:cNvSpPr txBox="1"/>
          <p:nvPr/>
        </p:nvSpPr>
        <p:spPr>
          <a:xfrm>
            <a:off x="6935790" y="3990974"/>
            <a:ext cx="1988458" cy="923330"/>
          </a:xfrm>
          <a:prstGeom prst="rect">
            <a:avLst/>
          </a:prstGeom>
          <a:solidFill>
            <a:schemeClr val="bg1"/>
          </a:solidFill>
          <a:ln w="38100">
            <a:solidFill>
              <a:srgbClr val="FF0000"/>
            </a:solidFill>
          </a:ln>
        </p:spPr>
        <p:txBody>
          <a:bodyPr wrap="square" rtlCol="0">
            <a:spAutoFit/>
          </a:bodyPr>
          <a:lstStyle/>
          <a:p>
            <a:pPr algn="ctr"/>
            <a:r>
              <a:rPr lang="en-US" dirty="0">
                <a:latin typeface="Arial Black" panose="020B0A04020102020204" pitchFamily="34" charset="0"/>
              </a:rPr>
              <a:t>Best Practice </a:t>
            </a:r>
          </a:p>
          <a:p>
            <a:pPr algn="ctr"/>
            <a:r>
              <a:rPr lang="en-US" dirty="0" smtClean="0">
                <a:latin typeface="Arial Black" panose="020B0A04020102020204" pitchFamily="34" charset="0"/>
              </a:rPr>
              <a:t>Average</a:t>
            </a:r>
            <a:endParaRPr lang="en-US" dirty="0">
              <a:latin typeface="Arial Black" panose="020B0A04020102020204" pitchFamily="34" charset="0"/>
            </a:endParaRPr>
          </a:p>
          <a:p>
            <a:pPr algn="ctr"/>
            <a:r>
              <a:rPr lang="en-US" dirty="0" smtClean="0">
                <a:latin typeface="Arial Black" panose="020B0A04020102020204" pitchFamily="34" charset="0"/>
              </a:rPr>
              <a:t>90% FF</a:t>
            </a:r>
          </a:p>
        </p:txBody>
      </p:sp>
      <p:cxnSp>
        <p:nvCxnSpPr>
          <p:cNvPr id="10" name="Straight Arrow Connector 9"/>
          <p:cNvCxnSpPr>
            <a:stCxn id="9" idx="0"/>
          </p:cNvCxnSpPr>
          <p:nvPr/>
        </p:nvCxnSpPr>
        <p:spPr>
          <a:xfrm flipV="1">
            <a:off x="7930019" y="3152774"/>
            <a:ext cx="0" cy="83820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935790" y="1529356"/>
            <a:ext cx="1988458"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Best </a:t>
            </a:r>
            <a:r>
              <a:rPr lang="en-US" dirty="0">
                <a:latin typeface="Arial Black" panose="020B0A04020102020204" pitchFamily="34" charset="0"/>
              </a:rPr>
              <a:t>Practice </a:t>
            </a:r>
          </a:p>
          <a:p>
            <a:pPr algn="ctr"/>
            <a:r>
              <a:rPr lang="en-US" dirty="0" smtClean="0">
                <a:latin typeface="Arial Black" panose="020B0A04020102020204" pitchFamily="34" charset="0"/>
              </a:rPr>
              <a:t>Average</a:t>
            </a:r>
            <a:endParaRPr lang="en-US" dirty="0">
              <a:latin typeface="Arial Black" panose="020B0A04020102020204" pitchFamily="34" charset="0"/>
            </a:endParaRPr>
          </a:p>
          <a:p>
            <a:pPr algn="ctr"/>
            <a:r>
              <a:rPr lang="en-US" dirty="0" smtClean="0">
                <a:latin typeface="Arial Black" panose="020B0A04020102020204" pitchFamily="34" charset="0"/>
              </a:rPr>
              <a:t>80% FF</a:t>
            </a:r>
          </a:p>
        </p:txBody>
      </p:sp>
      <p:cxnSp>
        <p:nvCxnSpPr>
          <p:cNvPr id="13" name="Straight Arrow Connector 12"/>
          <p:cNvCxnSpPr>
            <a:stCxn id="12" idx="2"/>
          </p:cNvCxnSpPr>
          <p:nvPr/>
        </p:nvCxnSpPr>
        <p:spPr>
          <a:xfrm>
            <a:off x="7930019" y="2452686"/>
            <a:ext cx="0" cy="49053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683240" y="1529356"/>
            <a:ext cx="2185766" cy="923330"/>
          </a:xfrm>
          <a:prstGeom prst="rect">
            <a:avLst/>
          </a:prstGeom>
          <a:solidFill>
            <a:schemeClr val="bg1"/>
          </a:solidFill>
          <a:ln w="38100">
            <a:solidFill>
              <a:srgbClr val="FF0000"/>
            </a:solidFill>
          </a:ln>
        </p:spPr>
        <p:txBody>
          <a:bodyPr wrap="square" rtlCol="0">
            <a:spAutoFit/>
          </a:bodyPr>
          <a:lstStyle/>
          <a:p>
            <a:pPr algn="ctr"/>
            <a:r>
              <a:rPr lang="en-US" dirty="0">
                <a:latin typeface="Arial Black" panose="020B0A04020102020204" pitchFamily="34" charset="0"/>
              </a:rPr>
              <a:t>Low Threshold </a:t>
            </a:r>
          </a:p>
          <a:p>
            <a:pPr algn="ctr"/>
            <a:r>
              <a:rPr lang="en-US" dirty="0" smtClean="0">
                <a:latin typeface="Arial Black" panose="020B0A04020102020204" pitchFamily="34" charset="0"/>
              </a:rPr>
              <a:t>Average</a:t>
            </a:r>
            <a:endParaRPr lang="en-US" dirty="0">
              <a:latin typeface="Arial Black" panose="020B0A04020102020204" pitchFamily="34" charset="0"/>
            </a:endParaRPr>
          </a:p>
          <a:p>
            <a:pPr algn="ctr"/>
            <a:r>
              <a:rPr lang="en-US" dirty="0" smtClean="0">
                <a:latin typeface="Arial Black" panose="020B0A04020102020204" pitchFamily="34" charset="0"/>
              </a:rPr>
              <a:t>80% FF</a:t>
            </a:r>
          </a:p>
        </p:txBody>
      </p:sp>
      <p:cxnSp>
        <p:nvCxnSpPr>
          <p:cNvPr id="18" name="Straight Arrow Connector 17"/>
          <p:cNvCxnSpPr>
            <a:stCxn id="17" idx="2"/>
          </p:cNvCxnSpPr>
          <p:nvPr/>
        </p:nvCxnSpPr>
        <p:spPr>
          <a:xfrm>
            <a:off x="5776123" y="2452686"/>
            <a:ext cx="1920077" cy="70008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685816" y="3252310"/>
            <a:ext cx="3870434" cy="1477328"/>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The 80% Low Threshold  (LT) Average  is very close to the 90% Best Practice (BP) Average for an Average Memory Savings of ~7%</a:t>
            </a:r>
          </a:p>
        </p:txBody>
      </p:sp>
    </p:spTree>
    <p:extLst>
      <p:ext uri="{BB962C8B-B14F-4D97-AF65-F5344CB8AC3E}">
        <p14:creationId xmlns:p14="http://schemas.microsoft.com/office/powerpoint/2010/main" val="1259698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outVertical)">
                                      <p:cBhvr>
                                        <p:cTn id="23" dur="500"/>
                                        <p:tgtEl>
                                          <p:spTgt spid="17"/>
                                        </p:tgtEl>
                                      </p:cBhvr>
                                    </p:animEffect>
                                  </p:childTnLst>
                                </p:cTn>
                              </p:par>
                              <p:par>
                                <p:cTn id="24" presetID="22" presetClass="entr" presetSubtype="8"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outVertical)">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7"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Goodies!</a:t>
            </a:r>
            <a:endParaRPr lang="en-US" dirty="0"/>
          </a:p>
        </p:txBody>
      </p:sp>
      <p:sp>
        <p:nvSpPr>
          <p:cNvPr id="3" name="Title 2"/>
          <p:cNvSpPr>
            <a:spLocks noGrp="1"/>
          </p:cNvSpPr>
          <p:nvPr>
            <p:ph type="ctrTitle"/>
          </p:nvPr>
        </p:nvSpPr>
        <p:spPr/>
        <p:txBody>
          <a:bodyPr/>
          <a:lstStyle/>
          <a:p>
            <a:r>
              <a:rPr lang="en-US" dirty="0" smtClean="0"/>
              <a:t>What's in the Zip File</a:t>
            </a:r>
            <a:endParaRPr lang="en-US" dirty="0"/>
          </a:p>
        </p:txBody>
      </p:sp>
    </p:spTree>
    <p:extLst>
      <p:ext uri="{BB962C8B-B14F-4D97-AF65-F5344CB8AC3E}">
        <p14:creationId xmlns:p14="http://schemas.microsoft.com/office/powerpoint/2010/main" val="180260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70</a:t>
            </a:fld>
            <a:r>
              <a:rPr lang="en-US" smtClean="0"/>
              <a:t>    </a:t>
            </a:r>
            <a:endParaRPr lang="en-US" dirty="0"/>
          </a:p>
        </p:txBody>
      </p:sp>
      <p:sp>
        <p:nvSpPr>
          <p:cNvPr id="5" name="Title 4"/>
          <p:cNvSpPr>
            <a:spLocks noGrp="1"/>
          </p:cNvSpPr>
          <p:nvPr>
            <p:ph type="title"/>
          </p:nvPr>
        </p:nvSpPr>
        <p:spPr/>
        <p:txBody>
          <a:bodyPr>
            <a:normAutofit/>
          </a:bodyPr>
          <a:lstStyle/>
          <a:p>
            <a:r>
              <a:rPr lang="en-US" dirty="0"/>
              <a:t>80% Low Threshold Rebuilds</a:t>
            </a:r>
            <a:br>
              <a:rPr lang="en-US" dirty="0"/>
            </a:br>
            <a:r>
              <a:rPr lang="en-US" dirty="0"/>
              <a:t>(GUIDS &amp; Evenly </a:t>
            </a:r>
            <a:r>
              <a:rPr lang="en-US" dirty="0" smtClean="0"/>
              <a:t>Distributed) </a:t>
            </a:r>
            <a:endParaRPr lang="en-US" dirty="0"/>
          </a:p>
        </p:txBody>
      </p:sp>
      <p:sp>
        <p:nvSpPr>
          <p:cNvPr id="17" name="TextBox 16"/>
          <p:cNvSpPr txBox="1"/>
          <p:nvPr/>
        </p:nvSpPr>
        <p:spPr>
          <a:xfrm>
            <a:off x="2210263" y="1544237"/>
            <a:ext cx="4440004"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The only time the BP and LT use the same amount of memory is right after an LT rebuild.  LT is always lower after that.</a:t>
            </a:r>
          </a:p>
        </p:txBody>
      </p:sp>
      <p:cxnSp>
        <p:nvCxnSpPr>
          <p:cNvPr id="18" name="Straight Arrow Connector 17"/>
          <p:cNvCxnSpPr/>
          <p:nvPr/>
        </p:nvCxnSpPr>
        <p:spPr>
          <a:xfrm>
            <a:off x="6650266" y="2744566"/>
            <a:ext cx="960209" cy="28914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 name="Right Triangle 5"/>
          <p:cNvSpPr/>
          <p:nvPr/>
        </p:nvSpPr>
        <p:spPr>
          <a:xfrm flipH="1">
            <a:off x="7610475" y="2824163"/>
            <a:ext cx="711991" cy="230983"/>
          </a:xfrm>
          <a:prstGeom prst="rtTriangle">
            <a:avLst/>
          </a:prstGeom>
          <a:solidFill>
            <a:srgbClr val="FFC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9" name="TextBox 18"/>
          <p:cNvSpPr txBox="1"/>
          <p:nvPr/>
        </p:nvSpPr>
        <p:spPr>
          <a:xfrm>
            <a:off x="3236686" y="4614003"/>
            <a:ext cx="5667827"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The time between rebuilds rapidly gets longer as the size of the table increases.</a:t>
            </a:r>
          </a:p>
        </p:txBody>
      </p:sp>
      <p:cxnSp>
        <p:nvCxnSpPr>
          <p:cNvPr id="20" name="Straight Arrow Connector 19"/>
          <p:cNvCxnSpPr>
            <a:stCxn id="19" idx="0"/>
          </p:cNvCxnSpPr>
          <p:nvPr/>
        </p:nvCxnSpPr>
        <p:spPr>
          <a:xfrm flipH="1" flipV="1">
            <a:off x="5334002" y="3967163"/>
            <a:ext cx="736598" cy="64684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9" idx="0"/>
          </p:cNvCxnSpPr>
          <p:nvPr/>
        </p:nvCxnSpPr>
        <p:spPr>
          <a:xfrm flipH="1" flipV="1">
            <a:off x="5843024" y="3819525"/>
            <a:ext cx="227576" cy="79447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9" idx="0"/>
          </p:cNvCxnSpPr>
          <p:nvPr/>
        </p:nvCxnSpPr>
        <p:spPr>
          <a:xfrm flipV="1">
            <a:off x="6070600" y="3676651"/>
            <a:ext cx="281446" cy="93735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9" idx="0"/>
          </p:cNvCxnSpPr>
          <p:nvPr/>
        </p:nvCxnSpPr>
        <p:spPr>
          <a:xfrm flipV="1">
            <a:off x="6070600" y="3490913"/>
            <a:ext cx="877888" cy="112309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9" idx="0"/>
          </p:cNvCxnSpPr>
          <p:nvPr/>
        </p:nvCxnSpPr>
        <p:spPr>
          <a:xfrm flipV="1">
            <a:off x="6070600" y="3300413"/>
            <a:ext cx="1539875" cy="131359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9" idx="0"/>
          </p:cNvCxnSpPr>
          <p:nvPr/>
        </p:nvCxnSpPr>
        <p:spPr>
          <a:xfrm flipV="1">
            <a:off x="6070600" y="3086101"/>
            <a:ext cx="2251866" cy="152790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19" idx="0"/>
          </p:cNvCxnSpPr>
          <p:nvPr/>
        </p:nvCxnSpPr>
        <p:spPr>
          <a:xfrm flipH="1" flipV="1">
            <a:off x="4914902" y="4100513"/>
            <a:ext cx="1155698" cy="51349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19" idx="0"/>
          </p:cNvCxnSpPr>
          <p:nvPr/>
        </p:nvCxnSpPr>
        <p:spPr>
          <a:xfrm flipH="1" flipV="1">
            <a:off x="4505326" y="4216765"/>
            <a:ext cx="1565274" cy="39723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6329" y="3135159"/>
            <a:ext cx="4440004"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You have to go all the way back to here to get to once per week.</a:t>
            </a:r>
          </a:p>
        </p:txBody>
      </p:sp>
      <p:cxnSp>
        <p:nvCxnSpPr>
          <p:cNvPr id="30" name="Straight Arrow Connector 29"/>
          <p:cNvCxnSpPr>
            <a:stCxn id="27" idx="2"/>
          </p:cNvCxnSpPr>
          <p:nvPr/>
        </p:nvCxnSpPr>
        <p:spPr>
          <a:xfrm flipH="1">
            <a:off x="2305050" y="3781490"/>
            <a:ext cx="621281" cy="97148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911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outVertical)">
                                      <p:cBhvr>
                                        <p:cTn id="25" dur="500"/>
                                        <p:tgtEl>
                                          <p:spTgt spid="17"/>
                                        </p:tgtEl>
                                      </p:cBhvr>
                                    </p:animEffect>
                                  </p:childTnLst>
                                </p:cTn>
                              </p:par>
                              <p:par>
                                <p:cTn id="26" presetID="22" presetClass="entr" presetSubtype="8"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barn(outVertical)">
                                      <p:cBhvr>
                                        <p:cTn id="33" dur="500"/>
                                        <p:tgtEl>
                                          <p:spTgt spid="19"/>
                                        </p:tgtEl>
                                      </p:cBhvr>
                                    </p:animEffect>
                                  </p:childTnLst>
                                </p:cTn>
                              </p:par>
                              <p:par>
                                <p:cTn id="34" presetID="22" presetClass="entr" presetSubtype="4"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down)">
                                      <p:cBhvr>
                                        <p:cTn id="36" dur="500"/>
                                        <p:tgtEl>
                                          <p:spTgt spid="48"/>
                                        </p:tgtEl>
                                      </p:cBhvr>
                                    </p:animEffect>
                                  </p:childTnLst>
                                </p:cTn>
                              </p:par>
                              <p:par>
                                <p:cTn id="37" presetID="22" presetClass="entr" presetSubtype="4"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down)">
                                      <p:cBhvr>
                                        <p:cTn id="39" dur="500"/>
                                        <p:tgtEl>
                                          <p:spTgt spid="44"/>
                                        </p:tgtEl>
                                      </p:cBhvr>
                                    </p:animEffect>
                                  </p:childTnLst>
                                </p:cTn>
                              </p:par>
                              <p:par>
                                <p:cTn id="40" presetID="22" presetClass="entr" presetSubtype="4"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par>
                                <p:cTn id="43" presetID="22" presetClass="entr" presetSubtype="4"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par>
                                <p:cTn id="46" presetID="22" presetClass="entr" presetSubtype="4"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down)">
                                      <p:cBhvr>
                                        <p:cTn id="48" dur="500"/>
                                        <p:tgtEl>
                                          <p:spTgt spid="28"/>
                                        </p:tgtEl>
                                      </p:cBhvr>
                                    </p:animEffect>
                                  </p:childTnLst>
                                </p:cTn>
                              </p:par>
                              <p:par>
                                <p:cTn id="49" presetID="22" presetClass="entr" presetSubtype="4"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par>
                                <p:cTn id="52" presetID="22" presetClass="entr" presetSubtype="4"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down)">
                                      <p:cBhvr>
                                        <p:cTn id="54" dur="500"/>
                                        <p:tgtEl>
                                          <p:spTgt spid="33"/>
                                        </p:tgtEl>
                                      </p:cBhvr>
                                    </p:animEffect>
                                  </p:childTnLst>
                                </p:cTn>
                              </p:par>
                              <p:par>
                                <p:cTn id="55" presetID="22" presetClass="entr" presetSubtype="4"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down)">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arn(outVertical)">
                                      <p:cBhvr>
                                        <p:cTn id="62" dur="500"/>
                                        <p:tgtEl>
                                          <p:spTgt spid="27"/>
                                        </p:tgtEl>
                                      </p:cBhvr>
                                    </p:animEffect>
                                  </p:childTnLst>
                                </p:cTn>
                              </p:par>
                              <p:par>
                                <p:cTn id="63" presetID="22" presetClass="entr" presetSubtype="1"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up)">
                                      <p:cBhvr>
                                        <p:cTn id="6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animBg="1"/>
      <p:bldP spid="19" grpId="0" animBg="1"/>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71</a:t>
            </a:fld>
            <a:r>
              <a:rPr lang="en-US" smtClean="0"/>
              <a:t>    </a:t>
            </a:r>
            <a:endParaRPr lang="en-US" dirty="0"/>
          </a:p>
        </p:txBody>
      </p:sp>
      <p:sp>
        <p:nvSpPr>
          <p:cNvPr id="5" name="Title 4"/>
          <p:cNvSpPr>
            <a:spLocks noGrp="1"/>
          </p:cNvSpPr>
          <p:nvPr>
            <p:ph type="title"/>
          </p:nvPr>
        </p:nvSpPr>
        <p:spPr/>
        <p:txBody>
          <a:bodyPr>
            <a:normAutofit/>
          </a:bodyPr>
          <a:lstStyle/>
          <a:p>
            <a:r>
              <a:rPr lang="en-US" dirty="0"/>
              <a:t>80% Low Threshold Rebuilds</a:t>
            </a:r>
            <a:br>
              <a:rPr lang="en-US" dirty="0"/>
            </a:br>
            <a:r>
              <a:rPr lang="en-US" dirty="0"/>
              <a:t>(GUIDS &amp; Evenly </a:t>
            </a:r>
            <a:r>
              <a:rPr lang="en-US" dirty="0" smtClean="0"/>
              <a:t>Distributed) </a:t>
            </a:r>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299491" y="2641669"/>
            <a:ext cx="4727566"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Remember the first 5 BP weeks?</a:t>
            </a: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53526"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1076103" y="2641669"/>
            <a:ext cx="5174343"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Now, even the first 5 weeks looks good!</a:t>
            </a:r>
          </a:p>
        </p:txBody>
      </p:sp>
      <p:sp>
        <p:nvSpPr>
          <p:cNvPr id="11" name="Flowchart: Connector 10"/>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56070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wipe(left)">
                                      <p:cBhvr>
                                        <p:cTn id="12" dur="3000"/>
                                        <p:tgtEl>
                                          <p:spTgt spid="5124"/>
                                        </p:tgtEl>
                                      </p:cBhvr>
                                    </p:animEffect>
                                  </p:childTnLst>
                                </p:cTn>
                              </p:par>
                            </p:childTnLst>
                          </p:cTn>
                        </p:par>
                        <p:par>
                          <p:cTn id="13" fill="hold">
                            <p:stCondLst>
                              <p:cond delay="3000"/>
                            </p:stCondLst>
                            <p:childTnLst>
                              <p:par>
                                <p:cTn id="14" presetID="16" presetClass="entr" presetSubtype="37"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outVertical)">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72</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70</a:t>
            </a:r>
            <a:r>
              <a:rPr lang="en-US" dirty="0"/>
              <a:t>% Low Threshold Rebuilds</a:t>
            </a:r>
            <a:br>
              <a:rPr lang="en-US" dirty="0"/>
            </a:br>
            <a:r>
              <a:rPr lang="en-US" dirty="0"/>
              <a:t>(GUIDS &amp; Evenly Distributed) </a:t>
            </a:r>
          </a:p>
        </p:txBody>
      </p:sp>
      <p:sp>
        <p:nvSpPr>
          <p:cNvPr id="8" name="Flowchart: Connector 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a:stCxn id="11" idx="0"/>
          </p:cNvCxnSpPr>
          <p:nvPr/>
        </p:nvCxnSpPr>
        <p:spPr>
          <a:xfrm flipH="1" flipV="1">
            <a:off x="7472363" y="3252788"/>
            <a:ext cx="433841" cy="74771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1" idx="0"/>
          </p:cNvCxnSpPr>
          <p:nvPr/>
        </p:nvCxnSpPr>
        <p:spPr>
          <a:xfrm flipV="1">
            <a:off x="7906204" y="2857500"/>
            <a:ext cx="871084" cy="114300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11975" y="4000500"/>
            <a:ext cx="1988458"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Rebuilds occur about 8 weeks apart here.</a:t>
            </a:r>
          </a:p>
        </p:txBody>
      </p:sp>
      <p:sp>
        <p:nvSpPr>
          <p:cNvPr id="14" name="TextBox 13"/>
          <p:cNvSpPr txBox="1"/>
          <p:nvPr/>
        </p:nvSpPr>
        <p:spPr>
          <a:xfrm>
            <a:off x="2249715" y="1610861"/>
            <a:ext cx="2666547" cy="2031325"/>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70% Low Threshold Rebuilds use almost the same memory as 80% BP but have a much longer maintenance span.</a:t>
            </a:r>
          </a:p>
        </p:txBody>
      </p:sp>
      <p:sp>
        <p:nvSpPr>
          <p:cNvPr id="12" name="TextBox 11"/>
          <p:cNvSpPr txBox="1"/>
          <p:nvPr/>
        </p:nvSpPr>
        <p:spPr>
          <a:xfrm>
            <a:off x="5355885" y="1609048"/>
            <a:ext cx="2666547"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70% Low Threshold Average FF</a:t>
            </a:r>
          </a:p>
        </p:txBody>
      </p:sp>
      <p:cxnSp>
        <p:nvCxnSpPr>
          <p:cNvPr id="13" name="Straight Arrow Connector 12"/>
          <p:cNvCxnSpPr>
            <a:stCxn id="12" idx="2"/>
          </p:cNvCxnSpPr>
          <p:nvPr/>
        </p:nvCxnSpPr>
        <p:spPr>
          <a:xfrm>
            <a:off x="6689159" y="2255379"/>
            <a:ext cx="487929" cy="87716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7472361" y="2345531"/>
            <a:ext cx="1323971" cy="487731"/>
          </a:xfrm>
          <a:prstGeom prst="rtTriangle">
            <a:avLst/>
          </a:prstGeom>
          <a:solidFill>
            <a:srgbClr val="FFC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723939706"/>
      </p:ext>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outVertical)">
                                      <p:cBhvr>
                                        <p:cTn id="15" dur="500"/>
                                        <p:tgtEl>
                                          <p:spTgt spid="11"/>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80">
                                          <p:stCondLst>
                                            <p:cond delay="0"/>
                                          </p:stCondLst>
                                        </p:cTn>
                                        <p:tgtEl>
                                          <p:spTgt spid="15"/>
                                        </p:tgtEl>
                                      </p:cBhvr>
                                    </p:animEffect>
                                    <p:anim calcmode="lin" valueType="num">
                                      <p:cBhvr>
                                        <p:cTn id="2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32" dur="26">
                                          <p:stCondLst>
                                            <p:cond delay="650"/>
                                          </p:stCondLst>
                                        </p:cTn>
                                        <p:tgtEl>
                                          <p:spTgt spid="15"/>
                                        </p:tgtEl>
                                      </p:cBhvr>
                                      <p:to x="100000" y="60000"/>
                                    </p:animScale>
                                    <p:animScale>
                                      <p:cBhvr>
                                        <p:cTn id="33" dur="166" decel="50000">
                                          <p:stCondLst>
                                            <p:cond delay="676"/>
                                          </p:stCondLst>
                                        </p:cTn>
                                        <p:tgtEl>
                                          <p:spTgt spid="15"/>
                                        </p:tgtEl>
                                      </p:cBhvr>
                                      <p:to x="100000" y="100000"/>
                                    </p:animScale>
                                    <p:animScale>
                                      <p:cBhvr>
                                        <p:cTn id="34" dur="26">
                                          <p:stCondLst>
                                            <p:cond delay="1312"/>
                                          </p:stCondLst>
                                        </p:cTn>
                                        <p:tgtEl>
                                          <p:spTgt spid="15"/>
                                        </p:tgtEl>
                                      </p:cBhvr>
                                      <p:to x="100000" y="80000"/>
                                    </p:animScale>
                                    <p:animScale>
                                      <p:cBhvr>
                                        <p:cTn id="35" dur="166" decel="50000">
                                          <p:stCondLst>
                                            <p:cond delay="1338"/>
                                          </p:stCondLst>
                                        </p:cTn>
                                        <p:tgtEl>
                                          <p:spTgt spid="15"/>
                                        </p:tgtEl>
                                      </p:cBhvr>
                                      <p:to x="100000" y="100000"/>
                                    </p:animScale>
                                    <p:animScale>
                                      <p:cBhvr>
                                        <p:cTn id="36" dur="26">
                                          <p:stCondLst>
                                            <p:cond delay="1642"/>
                                          </p:stCondLst>
                                        </p:cTn>
                                        <p:tgtEl>
                                          <p:spTgt spid="15"/>
                                        </p:tgtEl>
                                      </p:cBhvr>
                                      <p:to x="100000" y="90000"/>
                                    </p:animScale>
                                    <p:animScale>
                                      <p:cBhvr>
                                        <p:cTn id="37" dur="166" decel="50000">
                                          <p:stCondLst>
                                            <p:cond delay="1668"/>
                                          </p:stCondLst>
                                        </p:cTn>
                                        <p:tgtEl>
                                          <p:spTgt spid="15"/>
                                        </p:tgtEl>
                                      </p:cBhvr>
                                      <p:to x="100000" y="100000"/>
                                    </p:animScale>
                                    <p:animScale>
                                      <p:cBhvr>
                                        <p:cTn id="38" dur="26">
                                          <p:stCondLst>
                                            <p:cond delay="1808"/>
                                          </p:stCondLst>
                                        </p:cTn>
                                        <p:tgtEl>
                                          <p:spTgt spid="15"/>
                                        </p:tgtEl>
                                      </p:cBhvr>
                                      <p:to x="100000" y="95000"/>
                                    </p:animScale>
                                    <p:animScale>
                                      <p:cBhvr>
                                        <p:cTn id="39" dur="166" decel="50000">
                                          <p:stCondLst>
                                            <p:cond delay="1834"/>
                                          </p:stCondLst>
                                        </p:cTn>
                                        <p:tgtEl>
                                          <p:spTgt spid="15"/>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outVertical)">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2" grpId="0" animBg="1"/>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73</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90</a:t>
            </a:r>
            <a:r>
              <a:rPr lang="en-US" dirty="0"/>
              <a:t>% Low Threshold Rebuilds</a:t>
            </a:r>
            <a:br>
              <a:rPr lang="en-US" dirty="0"/>
            </a:br>
            <a:r>
              <a:rPr lang="en-US" dirty="0"/>
              <a:t>(GUIDS &amp; Evenly Distributed) </a:t>
            </a:r>
          </a:p>
        </p:txBody>
      </p:sp>
      <p:sp>
        <p:nvSpPr>
          <p:cNvPr id="8" name="Flowchart: Connector 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a:stCxn id="11" idx="0"/>
          </p:cNvCxnSpPr>
          <p:nvPr/>
        </p:nvCxnSpPr>
        <p:spPr>
          <a:xfrm flipV="1">
            <a:off x="7906204" y="3209926"/>
            <a:ext cx="390071" cy="79057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1" idx="0"/>
          </p:cNvCxnSpPr>
          <p:nvPr/>
        </p:nvCxnSpPr>
        <p:spPr>
          <a:xfrm flipV="1">
            <a:off x="7906204" y="3162300"/>
            <a:ext cx="604384" cy="83820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11975" y="4000500"/>
            <a:ext cx="1988458"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Rebuilds occur about 9 days apart here.</a:t>
            </a:r>
          </a:p>
        </p:txBody>
      </p:sp>
      <p:sp>
        <p:nvSpPr>
          <p:cNvPr id="12" name="TextBox 11"/>
          <p:cNvSpPr txBox="1"/>
          <p:nvPr/>
        </p:nvSpPr>
        <p:spPr>
          <a:xfrm>
            <a:off x="2249715" y="1610861"/>
            <a:ext cx="2666547" cy="2031325"/>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90% Low Threshold Rebuilds use almost the same memory as 95% BP but have a much longer maintenance span.</a:t>
            </a:r>
          </a:p>
        </p:txBody>
      </p:sp>
    </p:spTree>
    <p:extLst>
      <p:ext uri="{BB962C8B-B14F-4D97-AF65-F5344CB8AC3E}">
        <p14:creationId xmlns:p14="http://schemas.microsoft.com/office/powerpoint/2010/main" val="728091450"/>
      </p:ext>
    </p:extLst>
  </p:cSld>
  <p:clrMapOvr>
    <a:masterClrMapping/>
  </p:clrMapOvr>
  <mc:AlternateContent xmlns:mc="http://schemas.openxmlformats.org/markup-compatibility/2006" xmlns:p14="http://schemas.microsoft.com/office/powerpoint/2010/main">
    <mc:Choice Requires="p14">
      <p:transition spd="slow" p14:dur="3000">
        <p:wipe dir="r"/>
      </p:transition>
    </mc:Choice>
    <mc:Fallback xmlns="">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out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74</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"Best Practice" Narrow Indexes</a:t>
            </a:r>
            <a:br>
              <a:rPr lang="en-US" dirty="0" smtClean="0"/>
            </a:br>
            <a:r>
              <a:rPr lang="en-US" dirty="0" smtClean="0"/>
              <a:t>(24 Bytes Wide)</a:t>
            </a:r>
            <a:endParaRPr lang="en-US" dirty="0"/>
          </a:p>
        </p:txBody>
      </p:sp>
      <p:sp>
        <p:nvSpPr>
          <p:cNvPr id="6" name="Content Placeholder 5"/>
          <p:cNvSpPr>
            <a:spLocks noGrp="1"/>
          </p:cNvSpPr>
          <p:nvPr>
            <p:ph sz="quarter" idx="10"/>
          </p:nvPr>
        </p:nvSpPr>
        <p:spPr/>
        <p:txBody>
          <a:bodyPr/>
          <a:lstStyle/>
          <a:p>
            <a:endParaRPr lang="en-US"/>
          </a:p>
        </p:txBody>
      </p:sp>
      <p:pic>
        <p:nvPicPr>
          <p:cNvPr id="102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lowchart: Connector 8"/>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0" name="Straight Arrow Connector 9"/>
          <p:cNvCxnSpPr/>
          <p:nvPr/>
        </p:nvCxnSpPr>
        <p:spPr>
          <a:xfrm flipH="1" flipV="1">
            <a:off x="6313714" y="3581400"/>
            <a:ext cx="945017" cy="41910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17029" y="4000500"/>
            <a:ext cx="3283404"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Reorgs make it so Page Splits happen EVERY DAY at EVERY FILL FACTOR!</a:t>
            </a:r>
          </a:p>
        </p:txBody>
      </p:sp>
      <p:cxnSp>
        <p:nvCxnSpPr>
          <p:cNvPr id="14" name="Straight Arrow Connector 13"/>
          <p:cNvCxnSpPr>
            <a:stCxn id="12" idx="0"/>
          </p:cNvCxnSpPr>
          <p:nvPr/>
        </p:nvCxnSpPr>
        <p:spPr>
          <a:xfrm flipH="1" flipV="1">
            <a:off x="7082972" y="3207658"/>
            <a:ext cx="175759" cy="79284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7258731" y="2728686"/>
            <a:ext cx="346755" cy="127181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930298" y="1641929"/>
            <a:ext cx="3283404"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Reorgs require a LOT of index maintenance and it's ALL FULLY LOGGED</a:t>
            </a:r>
          </a:p>
        </p:txBody>
      </p:sp>
      <p:cxnSp>
        <p:nvCxnSpPr>
          <p:cNvPr id="21" name="Straight Arrow Connector 20"/>
          <p:cNvCxnSpPr>
            <a:stCxn id="20" idx="2"/>
          </p:cNvCxnSpPr>
          <p:nvPr/>
        </p:nvCxnSpPr>
        <p:spPr>
          <a:xfrm>
            <a:off x="4572000" y="2565259"/>
            <a:ext cx="1045029" cy="116549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20" idx="2"/>
          </p:cNvCxnSpPr>
          <p:nvPr/>
        </p:nvCxnSpPr>
        <p:spPr>
          <a:xfrm>
            <a:off x="4572000" y="2565259"/>
            <a:ext cx="1641702" cy="86850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572000" y="2565259"/>
            <a:ext cx="2214222" cy="42468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803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250"/>
                                        <p:tgtEl>
                                          <p:spTgt spid="10"/>
                                        </p:tgtEl>
                                      </p:cBhvr>
                                    </p:animEffect>
                                  </p:childTnLst>
                                </p:cTn>
                              </p:par>
                            </p:childTnLst>
                          </p:cTn>
                        </p:par>
                        <p:par>
                          <p:cTn id="12" fill="hold">
                            <p:stCondLst>
                              <p:cond delay="750"/>
                            </p:stCondLst>
                            <p:childTnLst>
                              <p:par>
                                <p:cTn id="13" presetID="2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250"/>
                                        <p:tgtEl>
                                          <p:spTgt spid="14"/>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25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par>
                                <p:cTn id="31" presetID="16" presetClass="entr" presetSubtype="37"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arn(outVertical)">
                                      <p:cBhvr>
                                        <p:cTn id="33" dur="500"/>
                                        <p:tgtEl>
                                          <p:spTgt spid="20"/>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250"/>
                                        <p:tgtEl>
                                          <p:spTgt spid="21"/>
                                        </p:tgtEl>
                                      </p:cBhvr>
                                    </p:animEffect>
                                  </p:childTnLst>
                                </p:cTn>
                              </p:par>
                            </p:childTnLst>
                          </p:cTn>
                        </p:par>
                        <p:par>
                          <p:cTn id="38" fill="hold">
                            <p:stCondLst>
                              <p:cond delay="750"/>
                            </p:stCondLst>
                            <p:childTnLst>
                              <p:par>
                                <p:cTn id="39" presetID="22" presetClass="entr" presetSubtype="1"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up)">
                                      <p:cBhvr>
                                        <p:cTn id="41" dur="250"/>
                                        <p:tgtEl>
                                          <p:spTgt spid="22"/>
                                        </p:tgtEl>
                                      </p:cBhvr>
                                    </p:animEffect>
                                  </p:childTnLst>
                                </p:cTn>
                              </p:par>
                            </p:childTnLst>
                          </p:cTn>
                        </p:par>
                        <p:par>
                          <p:cTn id="42" fill="hold">
                            <p:stCondLst>
                              <p:cond delay="10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75</a:t>
            </a:fld>
            <a:r>
              <a:rPr lang="en-US" smtClean="0"/>
              <a:t>    </a:t>
            </a:r>
            <a:endParaRPr lang="en-US" dirty="0"/>
          </a:p>
        </p:txBody>
      </p:sp>
      <p:sp>
        <p:nvSpPr>
          <p:cNvPr id="5" name="Title 4"/>
          <p:cNvSpPr>
            <a:spLocks noGrp="1"/>
          </p:cNvSpPr>
          <p:nvPr>
            <p:ph type="title"/>
          </p:nvPr>
        </p:nvSpPr>
        <p:spPr/>
        <p:txBody>
          <a:bodyPr>
            <a:normAutofit fontScale="90000"/>
          </a:bodyPr>
          <a:lstStyle/>
          <a:p>
            <a:r>
              <a:rPr lang="en-US" dirty="0" smtClean="0"/>
              <a:t>"Low Threshold" Narrow Indexes</a:t>
            </a:r>
            <a:br>
              <a:rPr lang="en-US" dirty="0" smtClean="0"/>
            </a:br>
            <a:r>
              <a:rPr lang="en-US" dirty="0" smtClean="0"/>
              <a:t>(24 Bytes Wide)</a:t>
            </a:r>
            <a:endParaRPr lang="en-US" dirty="0"/>
          </a:p>
        </p:txBody>
      </p:sp>
      <p:sp>
        <p:nvSpPr>
          <p:cNvPr id="6" name="Content Placeholder 5"/>
          <p:cNvSpPr>
            <a:spLocks noGrp="1"/>
          </p:cNvSpPr>
          <p:nvPr>
            <p:ph sz="quarter" idx="10"/>
          </p:nvPr>
        </p:nvSpPr>
        <p:spPr/>
        <p:txBody>
          <a:bodyPr/>
          <a:lstStyle/>
          <a:p>
            <a:endParaRPr lang="en-US"/>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225143" y="4100523"/>
            <a:ext cx="3675290"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Low Threshold REBUILDs make it so there are virtually NO PAGE SPLITS for any FILL FACTOR!</a:t>
            </a:r>
          </a:p>
        </p:txBody>
      </p:sp>
      <p:sp>
        <p:nvSpPr>
          <p:cNvPr id="13" name="TextBox 12"/>
          <p:cNvSpPr txBox="1"/>
          <p:nvPr/>
        </p:nvSpPr>
        <p:spPr>
          <a:xfrm>
            <a:off x="3669846" y="1506530"/>
            <a:ext cx="3283404"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Low Threshold REBUILDs almost eliminate the need for index maintenance</a:t>
            </a:r>
          </a:p>
        </p:txBody>
      </p:sp>
      <p:cxnSp>
        <p:nvCxnSpPr>
          <p:cNvPr id="14" name="Straight Arrow Connector 13"/>
          <p:cNvCxnSpPr>
            <a:stCxn id="13" idx="2"/>
          </p:cNvCxnSpPr>
          <p:nvPr/>
        </p:nvCxnSpPr>
        <p:spPr>
          <a:xfrm flipH="1">
            <a:off x="5272088" y="2706859"/>
            <a:ext cx="39460" cy="122696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3" idx="2"/>
          </p:cNvCxnSpPr>
          <p:nvPr/>
        </p:nvCxnSpPr>
        <p:spPr>
          <a:xfrm>
            <a:off x="5311548" y="2706859"/>
            <a:ext cx="1074965" cy="68880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3" idx="2"/>
          </p:cNvCxnSpPr>
          <p:nvPr/>
        </p:nvCxnSpPr>
        <p:spPr>
          <a:xfrm>
            <a:off x="5311548" y="2706859"/>
            <a:ext cx="1165452" cy="35066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197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250"/>
                                        <p:tgtEl>
                                          <p:spTgt spid="14"/>
                                        </p:tgtEl>
                                      </p:cBhvr>
                                    </p:animEffect>
                                  </p:childTnLst>
                                </p:cTn>
                              </p:par>
                            </p:childTnLst>
                          </p:cTn>
                        </p:par>
                        <p:par>
                          <p:cTn id="18" fill="hold">
                            <p:stCondLst>
                              <p:cond delay="250"/>
                            </p:stCondLst>
                            <p:childTnLst>
                              <p:par>
                                <p:cTn id="19" presetID="22" presetClass="entr" presetSubtype="1"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250"/>
                                        <p:tgtEl>
                                          <p:spTgt spid="15"/>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76</a:t>
            </a:fld>
            <a:r>
              <a:rPr lang="en-US" smtClean="0"/>
              <a:t>    </a:t>
            </a:r>
            <a:endParaRPr lang="en-US" dirty="0"/>
          </a:p>
        </p:txBody>
      </p:sp>
      <p:sp>
        <p:nvSpPr>
          <p:cNvPr id="5" name="Title 4"/>
          <p:cNvSpPr>
            <a:spLocks noGrp="1"/>
          </p:cNvSpPr>
          <p:nvPr>
            <p:ph type="title"/>
          </p:nvPr>
        </p:nvSpPr>
        <p:spPr/>
        <p:txBody>
          <a:bodyPr>
            <a:normAutofit fontScale="90000"/>
          </a:bodyPr>
          <a:lstStyle/>
          <a:p>
            <a:r>
              <a:rPr lang="en-US" dirty="0" smtClean="0"/>
              <a:t>"Low Threshold" Narrow Indexes</a:t>
            </a:r>
            <a:br>
              <a:rPr lang="en-US" dirty="0" smtClean="0"/>
            </a:br>
            <a:r>
              <a:rPr lang="en-US" dirty="0" smtClean="0"/>
              <a:t>(24 Bytes Wide)</a:t>
            </a:r>
            <a:endParaRPr lang="en-US" dirty="0"/>
          </a:p>
        </p:txBody>
      </p:sp>
      <p:sp>
        <p:nvSpPr>
          <p:cNvPr id="6" name="Content Placeholder 5"/>
          <p:cNvSpPr>
            <a:spLocks noGrp="1"/>
          </p:cNvSpPr>
          <p:nvPr>
            <p:ph sz="quarter" idx="10"/>
          </p:nvPr>
        </p:nvSpPr>
        <p:spPr/>
        <p:txBody>
          <a:bodyPr/>
          <a:lstStyle/>
          <a:p>
            <a:endParaRPr lang="en-US"/>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a:stCxn id="10" idx="0"/>
          </p:cNvCxnSpPr>
          <p:nvPr/>
        </p:nvCxnSpPr>
        <p:spPr>
          <a:xfrm flipV="1">
            <a:off x="8180955" y="3148013"/>
            <a:ext cx="262958" cy="95251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461477" y="4100523"/>
            <a:ext cx="1438955"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&gt;3 Weeks @ FF90</a:t>
            </a:r>
          </a:p>
        </p:txBody>
      </p:sp>
      <p:cxnSp>
        <p:nvCxnSpPr>
          <p:cNvPr id="12" name="Straight Arrow Connector 11"/>
          <p:cNvCxnSpPr>
            <a:stCxn id="10" idx="0"/>
          </p:cNvCxnSpPr>
          <p:nvPr/>
        </p:nvCxnSpPr>
        <p:spPr>
          <a:xfrm flipV="1">
            <a:off x="8180955" y="3000375"/>
            <a:ext cx="753495" cy="110014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9" idx="2"/>
          </p:cNvCxnSpPr>
          <p:nvPr/>
        </p:nvCxnSpPr>
        <p:spPr>
          <a:xfrm flipH="1">
            <a:off x="7400925" y="2152649"/>
            <a:ext cx="632222" cy="88582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313669" y="1506318"/>
            <a:ext cx="1438955"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7 Weeks @ FF80</a:t>
            </a:r>
          </a:p>
        </p:txBody>
      </p:sp>
      <p:cxnSp>
        <p:nvCxnSpPr>
          <p:cNvPr id="30" name="Straight Arrow Connector 29"/>
          <p:cNvCxnSpPr/>
          <p:nvPr/>
        </p:nvCxnSpPr>
        <p:spPr>
          <a:xfrm>
            <a:off x="8033146" y="2152649"/>
            <a:ext cx="486967" cy="49053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9" idx="0"/>
          </p:cNvCxnSpPr>
          <p:nvPr/>
        </p:nvCxnSpPr>
        <p:spPr>
          <a:xfrm flipH="1" flipV="1">
            <a:off x="6491289" y="3586164"/>
            <a:ext cx="150698" cy="51435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922509" y="4100522"/>
            <a:ext cx="1438955"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Almost 3 MONTHS@ FF70!</a:t>
            </a:r>
          </a:p>
        </p:txBody>
      </p:sp>
      <p:cxnSp>
        <p:nvCxnSpPr>
          <p:cNvPr id="40" name="Straight Arrow Connector 39"/>
          <p:cNvCxnSpPr>
            <a:stCxn id="39" idx="0"/>
          </p:cNvCxnSpPr>
          <p:nvPr/>
        </p:nvCxnSpPr>
        <p:spPr>
          <a:xfrm flipV="1">
            <a:off x="6641987" y="3038476"/>
            <a:ext cx="1670447" cy="106204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140052" y="1918478"/>
            <a:ext cx="3054577"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And, remember…</a:t>
            </a:r>
          </a:p>
          <a:p>
            <a:pPr algn="ctr"/>
            <a:r>
              <a:rPr lang="en-US" dirty="0" smtClean="0">
                <a:latin typeface="Arial Black" panose="020B0A04020102020204" pitchFamily="34" charset="0"/>
              </a:rPr>
              <a:t>THIS IS WITH A RANDOM GUID </a:t>
            </a:r>
            <a:br>
              <a:rPr lang="en-US" dirty="0" smtClean="0">
                <a:latin typeface="Arial Black" panose="020B0A04020102020204" pitchFamily="34" charset="0"/>
              </a:rPr>
            </a:br>
            <a:r>
              <a:rPr lang="en-US" dirty="0" smtClean="0">
                <a:latin typeface="Arial Black" panose="020B0A04020102020204" pitchFamily="34" charset="0"/>
              </a:rPr>
              <a:t>AS THE INDEX KEY!</a:t>
            </a:r>
          </a:p>
        </p:txBody>
      </p:sp>
    </p:spTree>
    <p:extLst>
      <p:ext uri="{BB962C8B-B14F-4D97-AF65-F5344CB8AC3E}">
        <p14:creationId xmlns:p14="http://schemas.microsoft.com/office/powerpoint/2010/main" val="259985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barn(outVertical)">
                                      <p:cBhvr>
                                        <p:cTn id="18" dur="500"/>
                                        <p:tgtEl>
                                          <p:spTgt spid="29"/>
                                        </p:tgtEl>
                                      </p:cBhvr>
                                    </p:animEffect>
                                  </p:childTnLst>
                                </p:cTn>
                              </p:par>
                              <p:par>
                                <p:cTn id="19" presetID="22" presetClass="entr" presetSubtype="1"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par>
                                <p:cTn id="22" presetID="22" presetClass="entr" presetSubtype="1"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up)">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barn(outVertical)">
                                      <p:cBhvr>
                                        <p:cTn id="29" dur="500"/>
                                        <p:tgtEl>
                                          <p:spTgt spid="39"/>
                                        </p:tgtEl>
                                      </p:cBhvr>
                                    </p:animEffect>
                                  </p:childTnLst>
                                </p:cTn>
                              </p:par>
                              <p:par>
                                <p:cTn id="30" presetID="22" presetClass="entr" presetSubtype="4" fill="hold"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down)">
                                      <p:cBhvr>
                                        <p:cTn id="32" dur="500"/>
                                        <p:tgtEl>
                                          <p:spTgt spid="38"/>
                                        </p:tgtEl>
                                      </p:cBhvr>
                                    </p:animEffect>
                                  </p:childTnLst>
                                </p:cTn>
                              </p:par>
                              <p:par>
                                <p:cTn id="33" presetID="22" presetClass="entr" presetSubtype="4"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down)">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37"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barn(outVertical)">
                                      <p:cBhvr>
                                        <p:cTn id="4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9" grpId="0" animBg="1"/>
      <p:bldP spid="39" grpId="0" animBg="1"/>
      <p:bldP spid="4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77</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How do we achieve such a miracle</a:t>
            </a:r>
            <a:r>
              <a:rPr lang="en-US" dirty="0"/>
              <a:t>?</a:t>
            </a:r>
          </a:p>
        </p:txBody>
      </p:sp>
      <p:sp>
        <p:nvSpPr>
          <p:cNvPr id="6" name="Content Placeholder 5"/>
          <p:cNvSpPr>
            <a:spLocks noGrp="1"/>
          </p:cNvSpPr>
          <p:nvPr>
            <p:ph sz="quarter" idx="10"/>
          </p:nvPr>
        </p:nvSpPr>
        <p:spPr/>
        <p:txBody>
          <a:bodyPr>
            <a:normAutofit lnSpcReduction="10000"/>
          </a:bodyPr>
          <a:lstStyle/>
          <a:p>
            <a:r>
              <a:rPr lang="en-US" dirty="0"/>
              <a:t>Identify the index as a GUID or mostly "Evenly Distributed" index.</a:t>
            </a:r>
          </a:p>
          <a:p>
            <a:r>
              <a:rPr lang="en-US" dirty="0" smtClean="0"/>
              <a:t>Made 4 </a:t>
            </a:r>
            <a:r>
              <a:rPr lang="en-US" dirty="0"/>
              <a:t>small changes in how it's defragmented.</a:t>
            </a:r>
          </a:p>
          <a:p>
            <a:pPr lvl="1"/>
            <a:r>
              <a:rPr lang="en-US" dirty="0" smtClean="0">
                <a:solidFill>
                  <a:srgbClr val="FF0000"/>
                </a:solidFill>
                <a:effectLst>
                  <a:outerShdw blurRad="38100" dist="38100" dir="2700000" algn="tl">
                    <a:srgbClr val="000000"/>
                  </a:outerShdw>
                </a:effectLst>
              </a:rPr>
              <a:t>Stopped </a:t>
            </a:r>
            <a:r>
              <a:rPr lang="en-US" dirty="0">
                <a:solidFill>
                  <a:srgbClr val="FF0000"/>
                </a:solidFill>
                <a:effectLst>
                  <a:outerShdw blurRad="38100" dist="38100" dir="2700000" algn="tl">
                    <a:srgbClr val="000000"/>
                  </a:outerShdw>
                </a:effectLst>
              </a:rPr>
              <a:t>Using </a:t>
            </a:r>
            <a:r>
              <a:rPr lang="en-US" dirty="0" smtClean="0">
                <a:solidFill>
                  <a:srgbClr val="FF0000"/>
                </a:solidFill>
                <a:effectLst>
                  <a:outerShdw blurRad="38100" dist="38100" dir="2700000" algn="tl">
                    <a:srgbClr val="000000"/>
                  </a:outerShdw>
                </a:effectLst>
              </a:rPr>
              <a:t>Reorganize </a:t>
            </a:r>
            <a:r>
              <a:rPr lang="en-US" dirty="0" smtClean="0"/>
              <a:t>for this type of index.  Only did REBUILDS!</a:t>
            </a:r>
            <a:endParaRPr lang="en-US" dirty="0"/>
          </a:p>
          <a:p>
            <a:pPr lvl="1"/>
            <a:r>
              <a:rPr lang="en-US" dirty="0" smtClean="0"/>
              <a:t>Established </a:t>
            </a:r>
            <a:r>
              <a:rPr lang="en-US" dirty="0"/>
              <a:t>a proper fill </a:t>
            </a:r>
            <a:r>
              <a:rPr lang="en-US" dirty="0" smtClean="0"/>
              <a:t>factor (ends with "1").</a:t>
            </a:r>
          </a:p>
          <a:p>
            <a:pPr lvl="1"/>
            <a:r>
              <a:rPr lang="en-US" dirty="0" smtClean="0"/>
              <a:t>Rebuilt </a:t>
            </a:r>
            <a:r>
              <a:rPr lang="en-US" dirty="0"/>
              <a:t>as soon as confirmed fragmentation starts to happen @ 1%.</a:t>
            </a:r>
          </a:p>
          <a:p>
            <a:pPr lvl="1"/>
            <a:r>
              <a:rPr lang="en-US" dirty="0" smtClean="0"/>
              <a:t>Ran Index Maintenance every night.</a:t>
            </a:r>
            <a:endParaRPr lang="en-US" dirty="0"/>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56457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78</a:t>
            </a:fld>
            <a:r>
              <a:rPr lang="en-US" smtClean="0"/>
              <a:t>    </a:t>
            </a:r>
            <a:endParaRPr lang="en-US" dirty="0"/>
          </a:p>
        </p:txBody>
      </p:sp>
      <p:sp>
        <p:nvSpPr>
          <p:cNvPr id="5" name="Title 4"/>
          <p:cNvSpPr>
            <a:spLocks noGrp="1"/>
          </p:cNvSpPr>
          <p:nvPr>
            <p:ph type="title"/>
          </p:nvPr>
        </p:nvSpPr>
        <p:spPr/>
        <p:txBody>
          <a:bodyPr/>
          <a:lstStyle/>
          <a:p>
            <a:r>
              <a:rPr lang="en-US" dirty="0" smtClean="0"/>
              <a:t>Which FILL FACTOR to Use?</a:t>
            </a:r>
            <a:endParaRPr lang="en-US" dirty="0"/>
          </a:p>
        </p:txBody>
      </p:sp>
      <p:sp>
        <p:nvSpPr>
          <p:cNvPr id="6" name="Content Placeholder 5"/>
          <p:cNvSpPr>
            <a:spLocks noGrp="1"/>
          </p:cNvSpPr>
          <p:nvPr>
            <p:ph sz="quarter" idx="10"/>
          </p:nvPr>
        </p:nvSpPr>
        <p:spPr/>
        <p:txBody>
          <a:bodyPr>
            <a:normAutofit fontScale="70000" lnSpcReduction="20000"/>
          </a:bodyPr>
          <a:lstStyle/>
          <a:p>
            <a:r>
              <a:rPr lang="en-US" dirty="0" smtClean="0"/>
              <a:t>All Fill Factors 91% or less</a:t>
            </a:r>
          </a:p>
          <a:p>
            <a:pPr lvl="1"/>
            <a:r>
              <a:rPr lang="en-US" dirty="0" smtClean="0"/>
              <a:t>Virtually no page splits</a:t>
            </a:r>
          </a:p>
          <a:p>
            <a:pPr lvl="1"/>
            <a:r>
              <a:rPr lang="en-US" dirty="0" smtClean="0"/>
              <a:t>Virtually no fragmentation</a:t>
            </a:r>
          </a:p>
          <a:p>
            <a:pPr lvl="1"/>
            <a:r>
              <a:rPr lang="en-US" dirty="0" smtClean="0"/>
              <a:t>Virtually no unnecessary logging</a:t>
            </a:r>
          </a:p>
          <a:p>
            <a:pPr lvl="1"/>
            <a:r>
              <a:rPr lang="en-US" dirty="0" smtClean="0"/>
              <a:t>Duration between REBUILDs increases with size of table.</a:t>
            </a:r>
          </a:p>
          <a:p>
            <a:r>
              <a:rPr lang="en-US" dirty="0" smtClean="0"/>
              <a:t>71%</a:t>
            </a:r>
          </a:p>
          <a:p>
            <a:pPr lvl="1"/>
            <a:r>
              <a:rPr lang="en-US" dirty="0" smtClean="0"/>
              <a:t>Longest duration between REBUILDs.</a:t>
            </a:r>
          </a:p>
          <a:p>
            <a:pPr lvl="1"/>
            <a:r>
              <a:rPr lang="en-US" dirty="0" smtClean="0"/>
              <a:t>Most average memory "waste" (</a:t>
            </a:r>
            <a:r>
              <a:rPr lang="en-US" dirty="0" err="1" smtClean="0"/>
              <a:t>simto</a:t>
            </a:r>
            <a:r>
              <a:rPr lang="en-US" dirty="0" smtClean="0"/>
              <a:t> almost 80% FF BP)</a:t>
            </a:r>
          </a:p>
          <a:p>
            <a:r>
              <a:rPr lang="en-US" dirty="0" smtClean="0"/>
              <a:t>81%</a:t>
            </a:r>
          </a:p>
          <a:p>
            <a:pPr lvl="1"/>
            <a:r>
              <a:rPr lang="en-US" dirty="0" smtClean="0"/>
              <a:t>Long duration between REBUILDs</a:t>
            </a:r>
          </a:p>
          <a:p>
            <a:pPr lvl="1"/>
            <a:r>
              <a:rPr lang="en-US" dirty="0" smtClean="0"/>
              <a:t>Less average memory "waste" (</a:t>
            </a:r>
            <a:r>
              <a:rPr lang="en-US" dirty="0" err="1" smtClean="0"/>
              <a:t>simto</a:t>
            </a:r>
            <a:r>
              <a:rPr lang="en-US" dirty="0" smtClean="0"/>
              <a:t> almost 90% FF BP)</a:t>
            </a:r>
          </a:p>
          <a:p>
            <a:r>
              <a:rPr lang="en-US" dirty="0" smtClean="0"/>
              <a:t>91%</a:t>
            </a:r>
          </a:p>
          <a:p>
            <a:pPr lvl="1"/>
            <a:r>
              <a:rPr lang="en-US" dirty="0" smtClean="0"/>
              <a:t>Shortest duration (better than 80% BP)</a:t>
            </a:r>
          </a:p>
          <a:p>
            <a:pPr lvl="1"/>
            <a:r>
              <a:rPr lang="en-US" dirty="0" smtClean="0"/>
              <a:t>Least average memory "waste" (</a:t>
            </a:r>
            <a:r>
              <a:rPr lang="en-US" dirty="0" err="1" smtClean="0"/>
              <a:t>simto</a:t>
            </a:r>
            <a:r>
              <a:rPr lang="en-US" dirty="0" smtClean="0"/>
              <a:t> 95% FF BP)</a:t>
            </a:r>
          </a:p>
        </p:txBody>
      </p:sp>
      <p:sp>
        <p:nvSpPr>
          <p:cNvPr id="7" name="Flowchart: Connector 6"/>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9203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fade">
                                      <p:cBhvr>
                                        <p:cTn id="19" dur="500"/>
                                        <p:tgtEl>
                                          <p:spTgt spid="6">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fade">
                                      <p:cBhvr>
                                        <p:cTn id="42" dur="500"/>
                                        <p:tgtEl>
                                          <p:spTgt spid="6">
                                            <p:txEl>
                                              <p:pRg st="11" end="11"/>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500"/>
                                        <p:tgtEl>
                                          <p:spTgt spid="6">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3" end="13"/>
                                            </p:txEl>
                                          </p:spTgt>
                                        </p:tgtEl>
                                        <p:attrNameLst>
                                          <p:attrName>style.visibility</p:attrName>
                                        </p:attrNameLst>
                                      </p:cBhvr>
                                      <p:to>
                                        <p:strVal val="visible"/>
                                      </p:to>
                                    </p:set>
                                    <p:animEffect transition="in" filter="fade">
                                      <p:cBhvr>
                                        <p:cTn id="4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Quick Review</a:t>
            </a:r>
            <a:endParaRPr lang="en-US" dirty="0"/>
          </a:p>
        </p:txBody>
      </p:sp>
    </p:spTree>
    <p:extLst>
      <p:ext uri="{BB962C8B-B14F-4D97-AF65-F5344CB8AC3E}">
        <p14:creationId xmlns:p14="http://schemas.microsoft.com/office/powerpoint/2010/main" val="141403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a:t>
            </a:fld>
            <a:r>
              <a:rPr lang="en-US" smtClean="0"/>
              <a:t>    </a:t>
            </a:r>
            <a:endParaRPr lang="en-US" dirty="0"/>
          </a:p>
        </p:txBody>
      </p:sp>
      <p:sp>
        <p:nvSpPr>
          <p:cNvPr id="5" name="Title 4"/>
          <p:cNvSpPr>
            <a:spLocks noGrp="1"/>
          </p:cNvSpPr>
          <p:nvPr>
            <p:ph type="title"/>
          </p:nvPr>
        </p:nvSpPr>
        <p:spPr/>
        <p:txBody>
          <a:bodyPr/>
          <a:lstStyle/>
          <a:p>
            <a:r>
              <a:rPr lang="en-US" dirty="0" smtClean="0"/>
              <a:t>Zip File: GUID Tests for BA#1</a:t>
            </a:r>
            <a:endParaRPr lang="en-US" dirty="0"/>
          </a:p>
        </p:txBody>
      </p:sp>
      <p:sp>
        <p:nvSpPr>
          <p:cNvPr id="6" name="Content Placeholder 5"/>
          <p:cNvSpPr>
            <a:spLocks noGrp="1"/>
          </p:cNvSpPr>
          <p:nvPr>
            <p:ph sz="quarter" idx="10"/>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2" y="2504515"/>
            <a:ext cx="6030692" cy="3583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281" y="1410607"/>
            <a:ext cx="2661258" cy="1002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a:off x="2902858" y="1715472"/>
            <a:ext cx="2423885"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47280" y="2533544"/>
            <a:ext cx="8339519" cy="44188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b="1" dirty="0" smtClean="0">
                <a:solidFill>
                  <a:schemeClr val="tx1"/>
                </a:solidFill>
                <a:latin typeface="Arial Black" panose="020B0A04020102020204" pitchFamily="34" charset="0"/>
              </a:rPr>
              <a:t>Create Tables &amp; Data</a:t>
            </a:r>
          </a:p>
        </p:txBody>
      </p:sp>
      <p:sp>
        <p:nvSpPr>
          <p:cNvPr id="14" name="Rectangle 13"/>
          <p:cNvSpPr/>
          <p:nvPr/>
        </p:nvSpPr>
        <p:spPr>
          <a:xfrm>
            <a:off x="347280" y="2976230"/>
            <a:ext cx="8339519" cy="44188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b="1" dirty="0" smtClean="0">
                <a:solidFill>
                  <a:schemeClr val="tx1"/>
                </a:solidFill>
                <a:latin typeface="Arial Black" panose="020B0A04020102020204" pitchFamily="34" charset="0"/>
              </a:rPr>
              <a:t>Common Test Proc</a:t>
            </a:r>
          </a:p>
        </p:txBody>
      </p:sp>
      <p:sp>
        <p:nvSpPr>
          <p:cNvPr id="15" name="Rectangle 14"/>
          <p:cNvSpPr/>
          <p:nvPr/>
        </p:nvSpPr>
        <p:spPr>
          <a:xfrm>
            <a:off x="347280" y="3418115"/>
            <a:ext cx="8339519" cy="173445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b="1" dirty="0" smtClean="0">
                <a:solidFill>
                  <a:schemeClr val="tx1"/>
                </a:solidFill>
                <a:latin typeface="Arial Black" panose="020B0A04020102020204" pitchFamily="34" charset="0"/>
              </a:rPr>
              <a:t>Multiple Test Runs</a:t>
            </a:r>
          </a:p>
          <a:p>
            <a:pPr algn="r"/>
            <a:r>
              <a:rPr lang="en-US" b="1" dirty="0" smtClean="0">
                <a:solidFill>
                  <a:schemeClr val="tx1"/>
                </a:solidFill>
                <a:latin typeface="Arial Black" panose="020B0A04020102020204" pitchFamily="34" charset="0"/>
              </a:rPr>
              <a:t>For Each File</a:t>
            </a:r>
          </a:p>
        </p:txBody>
      </p:sp>
      <p:sp>
        <p:nvSpPr>
          <p:cNvPr id="16" name="Rectangle 15"/>
          <p:cNvSpPr/>
          <p:nvPr/>
        </p:nvSpPr>
        <p:spPr>
          <a:xfrm>
            <a:off x="347280" y="5152571"/>
            <a:ext cx="8339519" cy="40627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b="1" dirty="0" smtClean="0">
                <a:solidFill>
                  <a:schemeClr val="tx1"/>
                </a:solidFill>
                <a:latin typeface="Arial Black" panose="020B0A04020102020204" pitchFamily="34" charset="0"/>
              </a:rPr>
              <a:t>Multiple SELECT Tests</a:t>
            </a:r>
          </a:p>
        </p:txBody>
      </p:sp>
      <p:sp>
        <p:nvSpPr>
          <p:cNvPr id="17" name="Rectangle 16"/>
          <p:cNvSpPr/>
          <p:nvPr/>
        </p:nvSpPr>
        <p:spPr>
          <a:xfrm>
            <a:off x="347280" y="5558841"/>
            <a:ext cx="8339519" cy="40627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b="1" dirty="0" smtClean="0">
                <a:solidFill>
                  <a:schemeClr val="tx1"/>
                </a:solidFill>
                <a:latin typeface="Arial Black" panose="020B0A04020102020204" pitchFamily="34" charset="0"/>
              </a:rPr>
              <a:t>Line Charts</a:t>
            </a:r>
          </a:p>
        </p:txBody>
      </p:sp>
      <p:sp>
        <p:nvSpPr>
          <p:cNvPr id="18" name="Flowchart: Connector 1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59026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outVertic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out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outVertic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outVertical)">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80</a:t>
            </a:fld>
            <a:r>
              <a:rPr lang="en-US" smtClean="0"/>
              <a:t>    </a:t>
            </a:r>
            <a:endParaRPr lang="en-US" dirty="0"/>
          </a:p>
        </p:txBody>
      </p:sp>
      <p:sp>
        <p:nvSpPr>
          <p:cNvPr id="5" name="Title 4"/>
          <p:cNvSpPr>
            <a:spLocks noGrp="1"/>
          </p:cNvSpPr>
          <p:nvPr>
            <p:ph type="title"/>
          </p:nvPr>
        </p:nvSpPr>
        <p:spPr/>
        <p:txBody>
          <a:bodyPr/>
          <a:lstStyle/>
          <a:p>
            <a:r>
              <a:rPr lang="en-US" dirty="0" smtClean="0"/>
              <a:t>Quick Review</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smtClean="0"/>
              <a:t>Bad Page Splits are the primary cause of</a:t>
            </a:r>
          </a:p>
          <a:p>
            <a:pPr lvl="1"/>
            <a:r>
              <a:rPr lang="en-US" dirty="0" smtClean="0"/>
              <a:t>Logical Fragmentation.</a:t>
            </a:r>
          </a:p>
          <a:p>
            <a:pPr lvl="1"/>
            <a:r>
              <a:rPr lang="en-US" dirty="0" smtClean="0"/>
              <a:t>Physical Fragmentation.</a:t>
            </a:r>
          </a:p>
          <a:p>
            <a:r>
              <a:rPr lang="en-US" dirty="0" smtClean="0"/>
              <a:t>Bad Page Splits are really BAD …</a:t>
            </a:r>
          </a:p>
          <a:p>
            <a:pPr lvl="1"/>
            <a:r>
              <a:rPr lang="en-US" dirty="0" smtClean="0"/>
              <a:t>Take a lot of extra time in a System Transaction.</a:t>
            </a:r>
          </a:p>
          <a:p>
            <a:pPr lvl="1"/>
            <a:r>
              <a:rPr lang="en-US" dirty="0"/>
              <a:t>Cause Blocking of SELECTs</a:t>
            </a:r>
            <a:r>
              <a:rPr lang="en-US" dirty="0" smtClean="0"/>
              <a:t>.</a:t>
            </a:r>
          </a:p>
          <a:p>
            <a:pPr lvl="1"/>
            <a:r>
              <a:rPr lang="en-US" dirty="0" smtClean="0"/>
              <a:t>Cause a lot of extra log file activity.</a:t>
            </a:r>
          </a:p>
          <a:p>
            <a:r>
              <a:rPr lang="en-US" dirty="0" smtClean="0"/>
              <a:t>Logical </a:t>
            </a:r>
            <a:r>
              <a:rPr lang="en-US" dirty="0"/>
              <a:t>Fragmentation ONLY matters for performance during "Read-</a:t>
            </a:r>
            <a:r>
              <a:rPr lang="en-US" dirty="0" err="1"/>
              <a:t>Aheads</a:t>
            </a:r>
            <a:r>
              <a:rPr lang="en-US" dirty="0" smtClean="0"/>
              <a:t>".</a:t>
            </a:r>
          </a:p>
          <a:p>
            <a:r>
              <a:rPr lang="en-US" dirty="0" smtClean="0">
                <a:solidFill>
                  <a:srgbClr val="FF0000"/>
                </a:solidFill>
              </a:rPr>
              <a:t>Get rid of Bad Page Splits and you get rid of most Fragmentation.</a:t>
            </a:r>
          </a:p>
          <a:p>
            <a:r>
              <a:rPr lang="en-US" dirty="0" smtClean="0">
                <a:solidFill>
                  <a:srgbClr val="FF0000"/>
                </a:solidFill>
                <a:effectLst>
                  <a:outerShdw blurRad="50800" dist="38100" dir="2700000" algn="tl" rotWithShape="0">
                    <a:prstClr val="black"/>
                  </a:outerShdw>
                </a:effectLst>
              </a:rPr>
              <a:t>NOT DEFRAGGING IS BETTER THAN REORGANIZING THESE TYPES OF INDEXES BECAUSE IT LEAVES ROOM TO GROW!</a:t>
            </a:r>
          </a:p>
          <a:p>
            <a:endParaRPr lang="en-US" dirty="0" smtClean="0"/>
          </a:p>
          <a:p>
            <a:pPr lvl="1"/>
            <a:endParaRPr lang="en-US" dirty="0" smtClean="0"/>
          </a:p>
          <a:p>
            <a:endParaRPr lang="en-US" dirty="0"/>
          </a:p>
        </p:txBody>
      </p:sp>
    </p:spTree>
    <p:extLst>
      <p:ext uri="{BB962C8B-B14F-4D97-AF65-F5344CB8AC3E}">
        <p14:creationId xmlns:p14="http://schemas.microsoft.com/office/powerpoint/2010/main" val="124907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81</a:t>
            </a:fld>
            <a:r>
              <a:rPr lang="en-US" smtClean="0"/>
              <a:t>    </a:t>
            </a:r>
            <a:endParaRPr lang="en-US" dirty="0"/>
          </a:p>
        </p:txBody>
      </p:sp>
      <p:sp>
        <p:nvSpPr>
          <p:cNvPr id="5" name="Title 4"/>
          <p:cNvSpPr>
            <a:spLocks noGrp="1"/>
          </p:cNvSpPr>
          <p:nvPr>
            <p:ph type="title"/>
          </p:nvPr>
        </p:nvSpPr>
        <p:spPr/>
        <p:txBody>
          <a:bodyPr/>
          <a:lstStyle/>
          <a:p>
            <a:r>
              <a:rPr lang="en-US" dirty="0" smtClean="0"/>
              <a:t>And we learned (for GUIDs)…</a:t>
            </a:r>
            <a:endParaRPr lang="en-US" dirty="0"/>
          </a:p>
        </p:txBody>
      </p:sp>
      <p:sp>
        <p:nvSpPr>
          <p:cNvPr id="6" name="Content Placeholder 5"/>
          <p:cNvSpPr>
            <a:spLocks noGrp="1"/>
          </p:cNvSpPr>
          <p:nvPr>
            <p:ph sz="quarter" idx="10"/>
          </p:nvPr>
        </p:nvSpPr>
        <p:spPr/>
        <p:txBody>
          <a:bodyPr>
            <a:normAutofit fontScale="77500" lnSpcReduction="20000"/>
          </a:bodyPr>
          <a:lstStyle/>
          <a:p>
            <a:r>
              <a:rPr lang="en-US" dirty="0" smtClean="0"/>
              <a:t>REORGANIZE has a lot </a:t>
            </a:r>
            <a:r>
              <a:rPr lang="en-US" dirty="0"/>
              <a:t>problems...</a:t>
            </a:r>
          </a:p>
          <a:p>
            <a:pPr lvl="1"/>
            <a:r>
              <a:rPr lang="en-US" dirty="0"/>
              <a:t>Take a lot longer than Rebuilds.</a:t>
            </a:r>
          </a:p>
          <a:p>
            <a:pPr lvl="1"/>
            <a:r>
              <a:rPr lang="en-US" dirty="0" smtClean="0"/>
              <a:t>Removes critical free space at the worst possible time.</a:t>
            </a:r>
          </a:p>
          <a:p>
            <a:pPr lvl="1"/>
            <a:r>
              <a:rPr lang="en-US" dirty="0" smtClean="0"/>
              <a:t>That causes </a:t>
            </a:r>
            <a:r>
              <a:rPr lang="en-US" dirty="0"/>
              <a:t>"perpetual" page splits.</a:t>
            </a:r>
          </a:p>
          <a:p>
            <a:pPr lvl="1"/>
            <a:r>
              <a:rPr lang="en-US" dirty="0" smtClean="0"/>
              <a:t>That causes </a:t>
            </a:r>
            <a:r>
              <a:rPr lang="en-US" dirty="0"/>
              <a:t>"perpetual" fragmentation.</a:t>
            </a:r>
          </a:p>
          <a:p>
            <a:pPr lvl="1"/>
            <a:r>
              <a:rPr lang="en-US" dirty="0"/>
              <a:t>Perpetuates the need for defragmentation</a:t>
            </a:r>
            <a:r>
              <a:rPr lang="en-US" dirty="0" smtClean="0"/>
              <a:t>.</a:t>
            </a:r>
            <a:endParaRPr lang="en-US" dirty="0"/>
          </a:p>
          <a:p>
            <a:r>
              <a:rPr lang="en-US" dirty="0" smtClean="0"/>
              <a:t>Current "Best Practice" methods are the source of all these problems.</a:t>
            </a:r>
          </a:p>
          <a:p>
            <a:r>
              <a:rPr lang="en-US" dirty="0" smtClean="0"/>
              <a:t>Low Threshold Rebuilds are the answer.</a:t>
            </a:r>
          </a:p>
          <a:p>
            <a:pPr lvl="1"/>
            <a:r>
              <a:rPr lang="en-US" dirty="0" smtClean="0"/>
              <a:t>For GUIDs and Evenly Distributed Indexes.</a:t>
            </a:r>
          </a:p>
          <a:p>
            <a:pPr lvl="1"/>
            <a:r>
              <a:rPr lang="en-US" dirty="0" smtClean="0"/>
              <a:t>Virtually eliminates all page splits (good and bad).</a:t>
            </a:r>
          </a:p>
          <a:p>
            <a:pPr lvl="1"/>
            <a:r>
              <a:rPr lang="en-US" dirty="0" smtClean="0"/>
              <a:t>Greatly decreases the need for and frequency of Index Maintenance.</a:t>
            </a:r>
          </a:p>
          <a:p>
            <a:pPr lvl="1"/>
            <a:r>
              <a:rPr lang="en-US" dirty="0" smtClean="0"/>
              <a:t>Saves memory and disk space.</a:t>
            </a:r>
          </a:p>
          <a:p>
            <a:endParaRPr lang="en-US" dirty="0" smtClean="0"/>
          </a:p>
        </p:txBody>
      </p:sp>
    </p:spTree>
    <p:extLst>
      <p:ext uri="{BB962C8B-B14F-4D97-AF65-F5344CB8AC3E}">
        <p14:creationId xmlns:p14="http://schemas.microsoft.com/office/powerpoint/2010/main" val="174160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95948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83</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References</a:t>
            </a:r>
            <a:br>
              <a:rPr lang="en-US" dirty="0" smtClean="0"/>
            </a:br>
            <a:r>
              <a:rPr lang="en-US" dirty="0" smtClean="0"/>
              <a:t>Basics of Indexes</a:t>
            </a:r>
            <a:endParaRPr lang="en-US" dirty="0"/>
          </a:p>
        </p:txBody>
      </p:sp>
      <p:sp>
        <p:nvSpPr>
          <p:cNvPr id="6" name="Content Placeholder 5"/>
          <p:cNvSpPr>
            <a:spLocks noGrp="1"/>
          </p:cNvSpPr>
          <p:nvPr>
            <p:ph sz="quarter" idx="10"/>
          </p:nvPr>
        </p:nvSpPr>
        <p:spPr/>
        <p:txBody>
          <a:bodyPr>
            <a:normAutofit fontScale="92500" lnSpcReduction="20000"/>
          </a:bodyPr>
          <a:lstStyle/>
          <a:p>
            <a:pPr marL="0" indent="0">
              <a:buNone/>
            </a:pPr>
            <a:r>
              <a:rPr lang="en-US" b="1" dirty="0" smtClean="0"/>
              <a:t>1. Table </a:t>
            </a:r>
            <a:r>
              <a:rPr lang="en-US" b="1" dirty="0"/>
              <a:t>and Index Organization</a:t>
            </a:r>
            <a:endParaRPr lang="en-US" dirty="0" smtClean="0">
              <a:hlinkClick r:id="rId2"/>
            </a:endParaRPr>
          </a:p>
          <a:p>
            <a:pPr marL="457200" lvl="1" indent="0">
              <a:buNone/>
            </a:pPr>
            <a:r>
              <a:rPr lang="en-US" dirty="0" smtClean="0">
                <a:hlinkClick r:id="rId2"/>
              </a:rPr>
              <a:t>https://technet.microsoft.com/en-us/library/ms189051(v=sql.105).aspx</a:t>
            </a:r>
            <a:endParaRPr lang="en-US" dirty="0" smtClean="0"/>
          </a:p>
          <a:p>
            <a:pPr marL="0" indent="0">
              <a:buNone/>
            </a:pPr>
            <a:r>
              <a:rPr lang="en-US" dirty="0" smtClean="0"/>
              <a:t>2. Clustered </a:t>
            </a:r>
            <a:r>
              <a:rPr lang="en-US" dirty="0"/>
              <a:t>Index Structures</a:t>
            </a:r>
            <a:endParaRPr lang="en-US" dirty="0" smtClean="0"/>
          </a:p>
          <a:p>
            <a:pPr marL="457200" lvl="1" indent="0">
              <a:buNone/>
            </a:pPr>
            <a:r>
              <a:rPr lang="en-US" dirty="0" smtClean="0">
                <a:hlinkClick r:id="rId3"/>
              </a:rPr>
              <a:t>https://technet.microsoft.com/en-us/library/ms177443(v=sql.105).aspx</a:t>
            </a:r>
            <a:endParaRPr lang="en-US" dirty="0" smtClean="0"/>
          </a:p>
          <a:p>
            <a:pPr marL="0" indent="0">
              <a:buNone/>
            </a:pPr>
            <a:r>
              <a:rPr lang="en-US" dirty="0" smtClean="0"/>
              <a:t>3. </a:t>
            </a:r>
            <a:r>
              <a:rPr lang="en-US" dirty="0" err="1" smtClean="0"/>
              <a:t>Nonclustered</a:t>
            </a:r>
            <a:r>
              <a:rPr lang="en-US" dirty="0" smtClean="0"/>
              <a:t> </a:t>
            </a:r>
            <a:r>
              <a:rPr lang="en-US" dirty="0"/>
              <a:t>Index Structures</a:t>
            </a:r>
            <a:endParaRPr lang="en-US" dirty="0" smtClean="0"/>
          </a:p>
          <a:p>
            <a:pPr marL="457200" lvl="1" indent="0">
              <a:buNone/>
            </a:pPr>
            <a:r>
              <a:rPr lang="en-US" dirty="0" smtClean="0">
                <a:hlinkClick r:id="rId4"/>
              </a:rPr>
              <a:t>https://technet.microsoft.com/en-us/library/ms177484(v=sql.105).aspx</a:t>
            </a:r>
            <a:endParaRPr lang="en-US" dirty="0" smtClean="0"/>
          </a:p>
          <a:p>
            <a:pPr marL="0" indent="0">
              <a:buNone/>
            </a:pPr>
            <a:r>
              <a:rPr lang="en-US" dirty="0" smtClean="0"/>
              <a:t>4. Reorganize </a:t>
            </a:r>
            <a:r>
              <a:rPr lang="en-US" dirty="0"/>
              <a:t>and Rebuild </a:t>
            </a:r>
            <a:r>
              <a:rPr lang="en-US" dirty="0" smtClean="0"/>
              <a:t>Indexes</a:t>
            </a:r>
          </a:p>
          <a:p>
            <a:pPr marL="457200" lvl="1" indent="0">
              <a:buNone/>
            </a:pPr>
            <a:r>
              <a:rPr lang="en-US" dirty="0" smtClean="0">
                <a:hlinkClick r:id="rId5"/>
              </a:rPr>
              <a:t>https://docs.microsoft.com/en-us/sql/relational-databases/indexes/reorganize-and-rebuild-indexes</a:t>
            </a:r>
            <a:endParaRPr lang="en-US" dirty="0" smtClean="0"/>
          </a:p>
          <a:p>
            <a:pPr marL="0" indent="0">
              <a:buNone/>
            </a:pPr>
            <a:endParaRPr lang="en-US" dirty="0" smtClean="0"/>
          </a:p>
          <a:p>
            <a:pPr marL="0" indent="0">
              <a:buNone/>
            </a:pPr>
            <a:endParaRPr lang="en-US" dirty="0"/>
          </a:p>
        </p:txBody>
      </p:sp>
      <p:sp>
        <p:nvSpPr>
          <p:cNvPr id="7" name="Flowchart: Connector 6"/>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7275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84</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References</a:t>
            </a:r>
            <a:br>
              <a:rPr lang="en-US" dirty="0" smtClean="0"/>
            </a:br>
            <a:r>
              <a:rPr lang="en-US" dirty="0" smtClean="0"/>
              <a:t>Performance of Indexes</a:t>
            </a:r>
            <a:endParaRPr lang="en-US" dirty="0"/>
          </a:p>
        </p:txBody>
      </p:sp>
      <p:sp>
        <p:nvSpPr>
          <p:cNvPr id="6" name="Content Placeholder 5"/>
          <p:cNvSpPr>
            <a:spLocks noGrp="1"/>
          </p:cNvSpPr>
          <p:nvPr>
            <p:ph sz="quarter" idx="10"/>
          </p:nvPr>
        </p:nvSpPr>
        <p:spPr/>
        <p:txBody>
          <a:bodyPr>
            <a:normAutofit fontScale="85000" lnSpcReduction="10000"/>
          </a:bodyPr>
          <a:lstStyle/>
          <a:p>
            <a:pPr marL="0" indent="0">
              <a:buNone/>
            </a:pPr>
            <a:r>
              <a:rPr lang="en-US" dirty="0" smtClean="0">
                <a:solidFill>
                  <a:srgbClr val="FF0000"/>
                </a:solidFill>
                <a:effectLst>
                  <a:outerShdw blurRad="38100" dist="38100" dir="2700000" algn="tl">
                    <a:srgbClr val="000000"/>
                  </a:outerShdw>
                </a:effectLst>
              </a:rPr>
              <a:t>5. ** Definitive MS Article **</a:t>
            </a:r>
          </a:p>
          <a:p>
            <a:pPr marL="457200" lvl="1" indent="0">
              <a:buNone/>
            </a:pPr>
            <a:r>
              <a:rPr lang="en-US" dirty="0" smtClean="0">
                <a:hlinkClick r:id="rId2"/>
              </a:rPr>
              <a:t>https://docs.microsoft.com/en-us/sql/relational-databases/system-dynamic-management-views/sys-dm-db-index-physical-stats-transact-sql</a:t>
            </a:r>
            <a:endParaRPr lang="en-US" dirty="0" smtClean="0"/>
          </a:p>
          <a:p>
            <a:pPr marL="0" indent="0">
              <a:buNone/>
            </a:pPr>
            <a:r>
              <a:rPr lang="en-US" dirty="0" smtClean="0"/>
              <a:t>6. How </a:t>
            </a:r>
            <a:r>
              <a:rPr lang="en-US" dirty="0"/>
              <a:t>Page Splits Affect </a:t>
            </a:r>
            <a:r>
              <a:rPr lang="en-US" dirty="0" smtClean="0"/>
              <a:t>the Transaction </a:t>
            </a:r>
            <a:r>
              <a:rPr lang="en-US" dirty="0"/>
              <a:t>Log</a:t>
            </a:r>
          </a:p>
          <a:p>
            <a:pPr marL="457200" lvl="1" indent="0">
              <a:buNone/>
            </a:pPr>
            <a:r>
              <a:rPr lang="en-US" dirty="0">
                <a:hlinkClick r:id="rId3"/>
              </a:rPr>
              <a:t>https://www.sqlskills.com/blogs/paul/how-expensive-are-page-splits-in-terms-of-transaction-log</a:t>
            </a:r>
            <a:r>
              <a:rPr lang="en-US" dirty="0" smtClean="0">
                <a:hlinkClick r:id="rId3"/>
              </a:rPr>
              <a:t>/</a:t>
            </a:r>
            <a:endParaRPr lang="en-US" dirty="0" smtClean="0"/>
          </a:p>
          <a:p>
            <a:pPr marL="0" indent="0">
              <a:buNone/>
            </a:pPr>
            <a:r>
              <a:rPr lang="en-US" dirty="0" smtClean="0"/>
              <a:t>7. Performance Considerations of FILL FACTOR</a:t>
            </a:r>
          </a:p>
          <a:p>
            <a:pPr marL="457200" lvl="1" indent="0">
              <a:buNone/>
            </a:pPr>
            <a:r>
              <a:rPr lang="en-US" dirty="0" smtClean="0">
                <a:hlinkClick r:id="rId4"/>
              </a:rPr>
              <a:t>https://docs.microsoft.com/en-us/sql/relational-databases/indexes/specify-fill-factor-for-an-index</a:t>
            </a:r>
            <a:endParaRPr lang="en-US" dirty="0" smtClean="0"/>
          </a:p>
          <a:p>
            <a:pPr marL="457200" lvl="1" indent="0">
              <a:buNone/>
            </a:pPr>
            <a:endParaRPr lang="en-US" dirty="0"/>
          </a:p>
          <a:p>
            <a:pPr marL="0" indent="0">
              <a:buNone/>
            </a:pPr>
            <a:endParaRPr lang="en-US" dirty="0" smtClean="0"/>
          </a:p>
          <a:p>
            <a:pPr marL="0" indent="0">
              <a:buNone/>
            </a:pPr>
            <a:endParaRPr lang="en-US" dirty="0"/>
          </a:p>
        </p:txBody>
      </p:sp>
      <p:sp>
        <p:nvSpPr>
          <p:cNvPr id="7" name="Flowchart: Connector 6"/>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889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85</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References</a:t>
            </a:r>
            <a:br>
              <a:rPr lang="en-US" dirty="0" smtClean="0"/>
            </a:br>
            <a:r>
              <a:rPr lang="en-US" dirty="0" smtClean="0"/>
              <a:t>Index Maintenance</a:t>
            </a:r>
            <a:endParaRPr lang="en-US" dirty="0"/>
          </a:p>
        </p:txBody>
      </p:sp>
      <p:sp>
        <p:nvSpPr>
          <p:cNvPr id="6" name="Content Placeholder 5"/>
          <p:cNvSpPr>
            <a:spLocks noGrp="1"/>
          </p:cNvSpPr>
          <p:nvPr>
            <p:ph sz="quarter" idx="10"/>
          </p:nvPr>
        </p:nvSpPr>
        <p:spPr/>
        <p:txBody>
          <a:bodyPr/>
          <a:lstStyle/>
          <a:p>
            <a:r>
              <a:rPr lang="en-US" dirty="0" smtClean="0"/>
              <a:t>8. Index </a:t>
            </a:r>
            <a:r>
              <a:rPr lang="en-US" dirty="0"/>
              <a:t>and Stats Maintenance System</a:t>
            </a:r>
          </a:p>
          <a:p>
            <a:pPr lvl="1"/>
            <a:r>
              <a:rPr lang="en-US" dirty="0">
                <a:hlinkClick r:id="rId2"/>
              </a:rPr>
              <a:t>https://</a:t>
            </a:r>
            <a:r>
              <a:rPr lang="en-US" dirty="0" smtClean="0">
                <a:hlinkClick r:id="rId2"/>
              </a:rPr>
              <a:t>ola.hallengren.com/sql-server-index-and-statistics-maintenance.html</a:t>
            </a:r>
            <a:endParaRPr lang="en-US" dirty="0" smtClean="0"/>
          </a:p>
          <a:p>
            <a:r>
              <a:rPr lang="en-US" dirty="0" smtClean="0"/>
              <a:t>9. And the guy that started all this…</a:t>
            </a:r>
          </a:p>
          <a:p>
            <a:pPr lvl="1"/>
            <a:r>
              <a:rPr lang="en-US" dirty="0">
                <a:hlinkClick r:id="rId3"/>
              </a:rPr>
              <a:t>https://www.brentozar.com/archive/2012/08/sql-server-index-fragmentation/</a:t>
            </a:r>
            <a:endParaRPr lang="en-US" dirty="0"/>
          </a:p>
          <a:p>
            <a:pPr lvl="1"/>
            <a:r>
              <a:rPr lang="en-US" dirty="0">
                <a:hlinkClick r:id="rId4"/>
              </a:rPr>
              <a:t>https://www.brentozar.com/archive/2013/09/why-index-fragmentation-doesnt-matter-video/</a:t>
            </a:r>
            <a:endParaRPr lang="en-US" dirty="0" smtClean="0"/>
          </a:p>
          <a:p>
            <a:endParaRPr lang="en-US" dirty="0"/>
          </a:p>
          <a:p>
            <a:endParaRPr lang="en-US" dirty="0"/>
          </a:p>
        </p:txBody>
      </p:sp>
      <p:sp>
        <p:nvSpPr>
          <p:cNvPr id="7" name="Flowchart: Connector 6"/>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68891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86</a:t>
            </a:fld>
            <a:r>
              <a:rPr lang="en-US" smtClean="0"/>
              <a:t>    </a:t>
            </a:r>
            <a:endParaRPr lang="en-US" dirty="0"/>
          </a:p>
        </p:txBody>
      </p:sp>
      <p:sp>
        <p:nvSpPr>
          <p:cNvPr id="5" name="Title 4"/>
          <p:cNvSpPr>
            <a:spLocks noGrp="1"/>
          </p:cNvSpPr>
          <p:nvPr>
            <p:ph type="title"/>
          </p:nvPr>
        </p:nvSpPr>
        <p:spPr/>
        <p:txBody>
          <a:bodyPr/>
          <a:lstStyle/>
          <a:p>
            <a:r>
              <a:rPr lang="en-US" dirty="0" smtClean="0"/>
              <a:t>More and Suggested Reading</a:t>
            </a:r>
            <a:endParaRPr lang="en-US" dirty="0"/>
          </a:p>
        </p:txBody>
      </p:sp>
      <p:sp>
        <p:nvSpPr>
          <p:cNvPr id="6" name="Content Placeholder 5"/>
          <p:cNvSpPr>
            <a:spLocks noGrp="1"/>
          </p:cNvSpPr>
          <p:nvPr>
            <p:ph sz="quarter" idx="10"/>
          </p:nvPr>
        </p:nvSpPr>
        <p:spPr/>
        <p:txBody>
          <a:bodyPr>
            <a:normAutofit fontScale="32500" lnSpcReduction="20000"/>
          </a:bodyPr>
          <a:lstStyle/>
          <a:p>
            <a:r>
              <a:rPr lang="en-US" dirty="0">
                <a:hlinkClick r:id="rId2"/>
              </a:rPr>
              <a:t>https://www.sqlskills.com/blogs/paul/why-you-should-not-shrink-your-data-files/</a:t>
            </a:r>
            <a:endParaRPr lang="en-US" dirty="0"/>
          </a:p>
          <a:p>
            <a:r>
              <a:rPr lang="en-US" dirty="0">
                <a:hlinkClick r:id="rId3"/>
              </a:rPr>
              <a:t>https://www.sqlskills.com/blogs/paul/performance-issues-from-wasted-buffer-pool-memory/</a:t>
            </a:r>
            <a:endParaRPr lang="en-US" dirty="0"/>
          </a:p>
          <a:p>
            <a:r>
              <a:rPr lang="en-US" dirty="0">
                <a:hlinkClick r:id="rId4"/>
              </a:rPr>
              <a:t>https://www.sqlskills.com/blogs/paul/how-expensive-are-page-splits-in-terms-of-transaction-log/</a:t>
            </a:r>
            <a:r>
              <a:rPr lang="en-US" dirty="0"/>
              <a:t>    ***</a:t>
            </a:r>
          </a:p>
          <a:p>
            <a:r>
              <a:rPr lang="en-US" dirty="0">
                <a:hlinkClick r:id="rId5"/>
              </a:rPr>
              <a:t>https://www.sqlskills.com/blogs/paul/clustered-or-nonclustered-index-on-a-random-guid/</a:t>
            </a:r>
            <a:endParaRPr lang="en-US" dirty="0"/>
          </a:p>
          <a:p>
            <a:r>
              <a:rPr lang="en-US" dirty="0">
                <a:hlinkClick r:id="rId6"/>
              </a:rPr>
              <a:t>https://www.sqlskills.com/blogs/kimberly/content/binary/indexesrightbalance-defrag.pdf?59c59e</a:t>
            </a:r>
            <a:r>
              <a:rPr lang="en-US" dirty="0"/>
              <a:t>  ***</a:t>
            </a:r>
          </a:p>
          <a:p>
            <a:r>
              <a:rPr lang="en-US" dirty="0"/>
              <a:t/>
            </a:r>
            <a:br>
              <a:rPr lang="en-US" dirty="0"/>
            </a:br>
            <a:endParaRPr lang="en-US" dirty="0"/>
          </a:p>
          <a:p>
            <a:r>
              <a:rPr lang="en-US" dirty="0">
                <a:hlinkClick r:id="rId7"/>
              </a:rPr>
              <a:t>http://aboutsqlserver.com/2013/10/15/sql-server-storage-engine-data-pages-and-data-rows/</a:t>
            </a:r>
          </a:p>
          <a:p>
            <a:r>
              <a:rPr lang="en-US" dirty="0" smtClean="0">
                <a:hlinkClick r:id="rId7"/>
              </a:rPr>
              <a:t>https</a:t>
            </a:r>
            <a:r>
              <a:rPr lang="en-US" dirty="0">
                <a:hlinkClick r:id="rId7"/>
              </a:rPr>
              <a:t>://www.red-gate.com/simple-talk/sql/database-administration/sql-server-storage-internals-101/</a:t>
            </a:r>
          </a:p>
          <a:p>
            <a:r>
              <a:rPr lang="en-US" dirty="0" smtClean="0">
                <a:hlinkClick r:id="rId7"/>
              </a:rPr>
              <a:t>https</a:t>
            </a:r>
            <a:r>
              <a:rPr lang="en-US" dirty="0">
                <a:hlinkClick r:id="rId7"/>
              </a:rPr>
              <a:t>://www.sqlskills.com/blogs/paul/sqlskills-sql101-rebuild-vs-reorganize/</a:t>
            </a:r>
            <a:endParaRPr lang="en-US" dirty="0"/>
          </a:p>
          <a:p>
            <a:r>
              <a:rPr lang="en-US" dirty="0">
                <a:hlinkClick r:id="rId8"/>
              </a:rPr>
              <a:t>https://www.sqlskills.com/insidercontent/201505/20150511newsletter.pdf</a:t>
            </a:r>
            <a:endParaRPr lang="en-US" dirty="0"/>
          </a:p>
          <a:p>
            <a:r>
              <a:rPr lang="en-US" dirty="0">
                <a:hlinkClick r:id="rId9"/>
              </a:rPr>
              <a:t>https://www.sqlskills.com/blogs/jonathan/the-accidental-dba-day-14-of-30-index-maintenance/</a:t>
            </a:r>
            <a:endParaRPr lang="en-US" dirty="0"/>
          </a:p>
          <a:p>
            <a:r>
              <a:rPr lang="en-US" dirty="0"/>
              <a:t/>
            </a:r>
            <a:br>
              <a:rPr lang="en-US" dirty="0"/>
            </a:br>
            <a:endParaRPr lang="en-US" dirty="0"/>
          </a:p>
          <a:p>
            <a:r>
              <a:rPr lang="en-US" dirty="0">
                <a:hlinkClick r:id="rId10"/>
              </a:rPr>
              <a:t>https://www.sqlskills.com/blogs/paul/inside-the-storage-engine-anatomy-of-a-page/</a:t>
            </a:r>
            <a:endParaRPr lang="en-US" dirty="0"/>
          </a:p>
          <a:p>
            <a:r>
              <a:rPr lang="en-US" dirty="0">
                <a:hlinkClick r:id="rId11"/>
              </a:rPr>
              <a:t>https://www.sqlskills.com/blogs/paul/inside-the-storage-engine-anatomy-of-a-record/</a:t>
            </a:r>
            <a:endParaRPr lang="en-US" dirty="0"/>
          </a:p>
          <a:p>
            <a:r>
              <a:rPr lang="en-US" dirty="0"/>
              <a:t/>
            </a:r>
            <a:br>
              <a:rPr lang="en-US" dirty="0"/>
            </a:br>
            <a:endParaRPr lang="en-US" dirty="0"/>
          </a:p>
          <a:p>
            <a:r>
              <a:rPr lang="en-US" dirty="0">
                <a:hlinkClick r:id="rId12"/>
              </a:rPr>
              <a:t>https://www.sqlskills.com/blogs/paul/easy-automation-of-sql-server-database-maintenance/</a:t>
            </a:r>
            <a:endParaRPr lang="en-US" dirty="0"/>
          </a:p>
          <a:p>
            <a:r>
              <a:rPr lang="en-US" dirty="0">
                <a:hlinkClick r:id="rId13"/>
              </a:rPr>
              <a:t>https://www.sqlskills.com/blogs/paul/tracking-page-splits-using-the-transaction-log/</a:t>
            </a:r>
            <a:endParaRPr lang="en-US" dirty="0"/>
          </a:p>
          <a:p>
            <a:r>
              <a:rPr lang="en-US" dirty="0">
                <a:hlinkClick r:id="rId3"/>
              </a:rPr>
              <a:t>https://www.sqlskills.com/blogs/paul/performance-issues-from-wasted-buffer-pool-memory/</a:t>
            </a:r>
            <a:endParaRPr lang="en-US" dirty="0"/>
          </a:p>
          <a:p>
            <a:r>
              <a:rPr lang="en-US" dirty="0">
                <a:hlinkClick r:id="rId14"/>
              </a:rPr>
              <a:t>https://www.sqlskills.com/blogs/paul/index-rebuilds-depend-on-stats-which-are-updated-by-index-rebuilds/</a:t>
            </a:r>
            <a:endParaRPr lang="en-US" dirty="0"/>
          </a:p>
          <a:p>
            <a:r>
              <a:rPr lang="en-US" dirty="0">
                <a:hlinkClick r:id="rId15"/>
              </a:rPr>
              <a:t>https://www.sqlskills.com/blogs/paul/importance-of-index-maintenance/</a:t>
            </a:r>
            <a:endParaRPr lang="en-US" dirty="0"/>
          </a:p>
          <a:p>
            <a:r>
              <a:rPr lang="en-US" dirty="0">
                <a:hlinkClick r:id="rId16"/>
              </a:rPr>
              <a:t>https://www.sqlskills.com/blogs/paul/can-guid-cluster-keys-cause-non-clustered-index-fragmentation/</a:t>
            </a:r>
            <a:endParaRPr lang="en-US" dirty="0"/>
          </a:p>
          <a:p>
            <a:r>
              <a:rPr lang="en-US" dirty="0">
                <a:hlinkClick r:id="rId17"/>
              </a:rPr>
              <a:t>https://www.sqlskills.com/blogs/paul/a-sql-server-dba-myth-a-day-2530-fill-factor/</a:t>
            </a:r>
            <a:endParaRPr lang="en-US" dirty="0"/>
          </a:p>
          <a:p>
            <a:r>
              <a:rPr lang="en-US" dirty="0">
                <a:hlinkClick r:id="rId18"/>
              </a:rPr>
              <a:t>http://www.sqlskills.com/insidercontent/commonsqlservermyths.pdf</a:t>
            </a:r>
            <a:endParaRPr lang="en-US" dirty="0"/>
          </a:p>
          <a:p>
            <a:r>
              <a:rPr lang="en-US" dirty="0">
                <a:hlinkClick r:id="rId19"/>
              </a:rPr>
              <a:t>https://www.sqlskills.com/blogs/kimberly/the-clustered-index-debate-continues/</a:t>
            </a:r>
            <a:endParaRPr lang="en-US" dirty="0"/>
          </a:p>
          <a:p>
            <a:r>
              <a:rPr lang="en-US" dirty="0">
                <a:hlinkClick r:id="rId20"/>
              </a:rPr>
              <a:t>https://www.sqlskills.com/blogs/paul/conference-questions-pot-pourri-3-unexpected-index-rebuild-results-and-bulk-logged-operations/</a:t>
            </a:r>
            <a:endParaRPr lang="en-US" dirty="0"/>
          </a:p>
          <a:p>
            <a:r>
              <a:rPr lang="en-US" dirty="0">
                <a:hlinkClick r:id="rId21"/>
              </a:rPr>
              <a:t>https://www.sqlskills.com/blogs/paul/on-index-key-size-index-depth-and-performance/</a:t>
            </a:r>
            <a:endParaRPr lang="en-US" dirty="0"/>
          </a:p>
          <a:p>
            <a:r>
              <a:rPr lang="en-US" dirty="0">
                <a:hlinkClick r:id="rId22"/>
              </a:rPr>
              <a:t>https://www.sqlskills.com/blogs/paul/inside-the-storage-engine-proof-that-records-are-not-always-physically-stored-in-index-key-order/</a:t>
            </a:r>
            <a:endParaRPr lang="en-US" dirty="0"/>
          </a:p>
          <a:p>
            <a:endParaRPr lang="en-US" dirty="0" smtClean="0"/>
          </a:p>
        </p:txBody>
      </p:sp>
      <p:sp>
        <p:nvSpPr>
          <p:cNvPr id="7" name="Flowchart: Connector 6"/>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41523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
                                        <p:tgtEl>
                                          <p:spTgt spid="6">
                                            <p:txEl>
                                              <p:pRg st="3" end="3"/>
                                            </p:txEl>
                                          </p:spTgt>
                                        </p:tgtEl>
                                      </p:cBhvr>
                                    </p:animEffect>
                                  </p:childTnLst>
                                </p:cTn>
                              </p:par>
                            </p:childTnLst>
                          </p:cTn>
                        </p:par>
                        <p:par>
                          <p:cTn id="22" fill="hold">
                            <p:stCondLst>
                              <p:cond delay="600"/>
                            </p:stCondLst>
                            <p:childTnLst>
                              <p:par>
                                <p:cTn id="23" presetID="10" presetClass="entr" presetSubtype="0" fill="hold" grpId="0"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
                                        <p:tgtEl>
                                          <p:spTgt spid="6">
                                            <p:txEl>
                                              <p:pRg st="4" end="4"/>
                                            </p:txEl>
                                          </p:spTgt>
                                        </p:tgtEl>
                                      </p:cBhvr>
                                    </p:animEffect>
                                  </p:childTnLst>
                                </p:cTn>
                              </p:par>
                            </p:childTnLst>
                          </p:cTn>
                        </p:par>
                        <p:par>
                          <p:cTn id="26" fill="hold">
                            <p:stCondLst>
                              <p:cond delay="700"/>
                            </p:stCondLst>
                            <p:childTnLst>
                              <p:par>
                                <p:cTn id="27" presetID="10" presetClass="entr" presetSubtype="0" fill="hold" grpId="0" nodeType="after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100"/>
                                        <p:tgtEl>
                                          <p:spTgt spid="6">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100"/>
                                        <p:tgtEl>
                                          <p:spTgt spid="6">
                                            <p:txEl>
                                              <p:pRg st="6" end="6"/>
                                            </p:txEl>
                                          </p:spTgt>
                                        </p:tgtEl>
                                      </p:cBhvr>
                                    </p:animEffect>
                                  </p:childTnLst>
                                </p:cTn>
                              </p:par>
                            </p:childTnLst>
                          </p:cTn>
                        </p:par>
                        <p:par>
                          <p:cTn id="33" fill="hold">
                            <p:stCondLst>
                              <p:cond delay="800"/>
                            </p:stCondLst>
                            <p:childTnLst>
                              <p:par>
                                <p:cTn id="34" presetID="10" presetClass="entr" presetSubtype="0" fill="hold" grpId="0" nodeType="after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
                                        <p:tgtEl>
                                          <p:spTgt spid="6">
                                            <p:txEl>
                                              <p:pRg st="7" end="7"/>
                                            </p:txEl>
                                          </p:spTgt>
                                        </p:tgtEl>
                                      </p:cBhvr>
                                    </p:animEffect>
                                  </p:childTnLst>
                                </p:cTn>
                              </p:par>
                            </p:childTnLst>
                          </p:cTn>
                        </p:par>
                        <p:par>
                          <p:cTn id="37" fill="hold">
                            <p:stCondLst>
                              <p:cond delay="900"/>
                            </p:stCondLst>
                            <p:childTnLst>
                              <p:par>
                                <p:cTn id="38" presetID="10" presetClass="entr" presetSubtype="0" fill="hold" grpId="0" nodeType="after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100"/>
                                        <p:tgtEl>
                                          <p:spTgt spid="6">
                                            <p:txEl>
                                              <p:pRg st="8" end="8"/>
                                            </p:txEl>
                                          </p:spTgt>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100"/>
                                        <p:tgtEl>
                                          <p:spTgt spid="6">
                                            <p:txEl>
                                              <p:pRg st="9" end="9"/>
                                            </p:txEl>
                                          </p:spTgt>
                                        </p:tgtEl>
                                      </p:cBhvr>
                                    </p:animEffect>
                                  </p:childTnLst>
                                </p:cTn>
                              </p:par>
                            </p:childTnLst>
                          </p:cTn>
                        </p:par>
                        <p:par>
                          <p:cTn id="45" fill="hold">
                            <p:stCondLst>
                              <p:cond delay="1100"/>
                            </p:stCondLst>
                            <p:childTnLst>
                              <p:par>
                                <p:cTn id="46" presetID="10" presetClass="entr" presetSubtype="0" fill="hold" grpId="0" nodeType="after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
                                        <p:tgtEl>
                                          <p:spTgt spid="6">
                                            <p:txEl>
                                              <p:pRg st="10" end="10"/>
                                            </p:txEl>
                                          </p:spTgt>
                                        </p:tgtEl>
                                      </p:cBhvr>
                                    </p:animEffect>
                                  </p:childTnLst>
                                </p:cTn>
                              </p:par>
                            </p:childTnLst>
                          </p:cTn>
                        </p:par>
                        <p:par>
                          <p:cTn id="49" fill="hold">
                            <p:stCondLst>
                              <p:cond delay="1200"/>
                            </p:stCondLst>
                            <p:childTnLst>
                              <p:par>
                                <p:cTn id="50" presetID="10" presetClass="entr" presetSubtype="0" fill="hold" grpId="0" nodeType="afterEffect">
                                  <p:stCondLst>
                                    <p:cond delay="0"/>
                                  </p:stCondLst>
                                  <p:childTnLst>
                                    <p:set>
                                      <p:cBhvr>
                                        <p:cTn id="51" dur="1" fill="hold">
                                          <p:stCondLst>
                                            <p:cond delay="0"/>
                                          </p:stCondLst>
                                        </p:cTn>
                                        <p:tgtEl>
                                          <p:spTgt spid="6">
                                            <p:txEl>
                                              <p:pRg st="11" end="11"/>
                                            </p:txEl>
                                          </p:spTgt>
                                        </p:tgtEl>
                                        <p:attrNameLst>
                                          <p:attrName>style.visibility</p:attrName>
                                        </p:attrNameLst>
                                      </p:cBhvr>
                                      <p:to>
                                        <p:strVal val="visible"/>
                                      </p:to>
                                    </p:set>
                                    <p:animEffect transition="in" filter="fade">
                                      <p:cBhvr>
                                        <p:cTn id="52" dur="100"/>
                                        <p:tgtEl>
                                          <p:spTgt spid="6">
                                            <p:txEl>
                                              <p:pRg st="11" end="11"/>
                                            </p:txEl>
                                          </p:spTgt>
                                        </p:tgtEl>
                                      </p:cBhvr>
                                    </p:animEffect>
                                  </p:childTnLst>
                                </p:cTn>
                              </p:par>
                            </p:childTnLst>
                          </p:cTn>
                        </p:par>
                        <p:par>
                          <p:cTn id="53" fill="hold">
                            <p:stCondLst>
                              <p:cond delay="1300"/>
                            </p:stCondLst>
                            <p:childTnLst>
                              <p:par>
                                <p:cTn id="54" presetID="10" presetClass="entr" presetSubtype="0" fill="hold" grpId="0" nodeType="afterEffect">
                                  <p:stCondLst>
                                    <p:cond delay="0"/>
                                  </p:stCondLst>
                                  <p:childTnLst>
                                    <p:set>
                                      <p:cBhvr>
                                        <p:cTn id="55" dur="1" fill="hold">
                                          <p:stCondLst>
                                            <p:cond delay="0"/>
                                          </p:stCondLst>
                                        </p:cTn>
                                        <p:tgtEl>
                                          <p:spTgt spid="6">
                                            <p:txEl>
                                              <p:pRg st="12" end="12"/>
                                            </p:txEl>
                                          </p:spTgt>
                                        </p:tgtEl>
                                        <p:attrNameLst>
                                          <p:attrName>style.visibility</p:attrName>
                                        </p:attrNameLst>
                                      </p:cBhvr>
                                      <p:to>
                                        <p:strVal val="visible"/>
                                      </p:to>
                                    </p:set>
                                    <p:animEffect transition="in" filter="fade">
                                      <p:cBhvr>
                                        <p:cTn id="56" dur="100"/>
                                        <p:tgtEl>
                                          <p:spTgt spid="6">
                                            <p:txEl>
                                              <p:pRg st="12" end="12"/>
                                            </p:txEl>
                                          </p:spTgt>
                                        </p:tgtEl>
                                      </p:cBhvr>
                                    </p:animEffect>
                                  </p:childTnLst>
                                </p:cTn>
                              </p:par>
                            </p:childTnLst>
                          </p:cTn>
                        </p:par>
                        <p:par>
                          <p:cTn id="57" fill="hold">
                            <p:stCondLst>
                              <p:cond delay="1400"/>
                            </p:stCondLst>
                            <p:childTnLst>
                              <p:par>
                                <p:cTn id="58" presetID="10" presetClass="entr" presetSubtype="0" fill="hold" grpId="0" nodeType="afterEffect">
                                  <p:stCondLst>
                                    <p:cond delay="0"/>
                                  </p:stCondLst>
                                  <p:childTnLst>
                                    <p:set>
                                      <p:cBhvr>
                                        <p:cTn id="59" dur="1" fill="hold">
                                          <p:stCondLst>
                                            <p:cond delay="0"/>
                                          </p:stCondLst>
                                        </p:cTn>
                                        <p:tgtEl>
                                          <p:spTgt spid="6">
                                            <p:txEl>
                                              <p:pRg st="13" end="13"/>
                                            </p:txEl>
                                          </p:spTgt>
                                        </p:tgtEl>
                                        <p:attrNameLst>
                                          <p:attrName>style.visibility</p:attrName>
                                        </p:attrNameLst>
                                      </p:cBhvr>
                                      <p:to>
                                        <p:strVal val="visible"/>
                                      </p:to>
                                    </p:set>
                                    <p:animEffect transition="in" filter="fade">
                                      <p:cBhvr>
                                        <p:cTn id="60" dur="100"/>
                                        <p:tgtEl>
                                          <p:spTgt spid="6">
                                            <p:txEl>
                                              <p:pRg st="13" end="13"/>
                                            </p:txEl>
                                          </p:spTgt>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6">
                                            <p:txEl>
                                              <p:pRg st="14" end="14"/>
                                            </p:txEl>
                                          </p:spTgt>
                                        </p:tgtEl>
                                        <p:attrNameLst>
                                          <p:attrName>style.visibility</p:attrName>
                                        </p:attrNameLst>
                                      </p:cBhvr>
                                      <p:to>
                                        <p:strVal val="visible"/>
                                      </p:to>
                                    </p:set>
                                    <p:animEffect transition="in" filter="fade">
                                      <p:cBhvr>
                                        <p:cTn id="64" dur="100"/>
                                        <p:tgtEl>
                                          <p:spTgt spid="6">
                                            <p:txEl>
                                              <p:pRg st="14" end="14"/>
                                            </p:txEl>
                                          </p:spTgt>
                                        </p:tgtEl>
                                      </p:cBhvr>
                                    </p:animEffect>
                                  </p:childTnLst>
                                </p:cTn>
                              </p:par>
                            </p:childTnLst>
                          </p:cTn>
                        </p:par>
                        <p:par>
                          <p:cTn id="65" fill="hold">
                            <p:stCondLst>
                              <p:cond delay="1600"/>
                            </p:stCondLst>
                            <p:childTnLst>
                              <p:par>
                                <p:cTn id="66" presetID="10" presetClass="entr" presetSubtype="0" fill="hold" grpId="0" nodeType="afterEffect">
                                  <p:stCondLst>
                                    <p:cond delay="0"/>
                                  </p:stCondLst>
                                  <p:childTnLst>
                                    <p:set>
                                      <p:cBhvr>
                                        <p:cTn id="67" dur="1" fill="hold">
                                          <p:stCondLst>
                                            <p:cond delay="0"/>
                                          </p:stCondLst>
                                        </p:cTn>
                                        <p:tgtEl>
                                          <p:spTgt spid="6">
                                            <p:txEl>
                                              <p:pRg st="15" end="15"/>
                                            </p:txEl>
                                          </p:spTgt>
                                        </p:tgtEl>
                                        <p:attrNameLst>
                                          <p:attrName>style.visibility</p:attrName>
                                        </p:attrNameLst>
                                      </p:cBhvr>
                                      <p:to>
                                        <p:strVal val="visible"/>
                                      </p:to>
                                    </p:set>
                                    <p:animEffect transition="in" filter="fade">
                                      <p:cBhvr>
                                        <p:cTn id="68" dur="100"/>
                                        <p:tgtEl>
                                          <p:spTgt spid="6">
                                            <p:txEl>
                                              <p:pRg st="15" end="15"/>
                                            </p:txEl>
                                          </p:spTgt>
                                        </p:tgtEl>
                                      </p:cBhvr>
                                    </p:animEffect>
                                  </p:childTnLst>
                                </p:cTn>
                              </p:par>
                            </p:childTnLst>
                          </p:cTn>
                        </p:par>
                        <p:par>
                          <p:cTn id="69" fill="hold">
                            <p:stCondLst>
                              <p:cond delay="1700"/>
                            </p:stCondLst>
                            <p:childTnLst>
                              <p:par>
                                <p:cTn id="70" presetID="10" presetClass="entr" presetSubtype="0" fill="hold" grpId="0" nodeType="afterEffect">
                                  <p:stCondLst>
                                    <p:cond delay="0"/>
                                  </p:stCondLst>
                                  <p:childTnLst>
                                    <p:set>
                                      <p:cBhvr>
                                        <p:cTn id="71" dur="1" fill="hold">
                                          <p:stCondLst>
                                            <p:cond delay="0"/>
                                          </p:stCondLst>
                                        </p:cTn>
                                        <p:tgtEl>
                                          <p:spTgt spid="6">
                                            <p:txEl>
                                              <p:pRg st="16" end="16"/>
                                            </p:txEl>
                                          </p:spTgt>
                                        </p:tgtEl>
                                        <p:attrNameLst>
                                          <p:attrName>style.visibility</p:attrName>
                                        </p:attrNameLst>
                                      </p:cBhvr>
                                      <p:to>
                                        <p:strVal val="visible"/>
                                      </p:to>
                                    </p:set>
                                    <p:animEffect transition="in" filter="fade">
                                      <p:cBhvr>
                                        <p:cTn id="72" dur="100"/>
                                        <p:tgtEl>
                                          <p:spTgt spid="6">
                                            <p:txEl>
                                              <p:pRg st="16" end="16"/>
                                            </p:txEl>
                                          </p:spTgt>
                                        </p:tgtEl>
                                      </p:cBhvr>
                                    </p:animEffect>
                                  </p:childTnLst>
                                </p:cTn>
                              </p:par>
                            </p:childTnLst>
                          </p:cTn>
                        </p:par>
                        <p:par>
                          <p:cTn id="73" fill="hold">
                            <p:stCondLst>
                              <p:cond delay="1800"/>
                            </p:stCondLst>
                            <p:childTnLst>
                              <p:par>
                                <p:cTn id="74" presetID="10" presetClass="entr" presetSubtype="0" fill="hold" grpId="0" nodeType="afterEffect">
                                  <p:stCondLst>
                                    <p:cond delay="0"/>
                                  </p:stCondLst>
                                  <p:childTnLst>
                                    <p:set>
                                      <p:cBhvr>
                                        <p:cTn id="75" dur="1" fill="hold">
                                          <p:stCondLst>
                                            <p:cond delay="0"/>
                                          </p:stCondLst>
                                        </p:cTn>
                                        <p:tgtEl>
                                          <p:spTgt spid="6">
                                            <p:txEl>
                                              <p:pRg st="17" end="17"/>
                                            </p:txEl>
                                          </p:spTgt>
                                        </p:tgtEl>
                                        <p:attrNameLst>
                                          <p:attrName>style.visibility</p:attrName>
                                        </p:attrNameLst>
                                      </p:cBhvr>
                                      <p:to>
                                        <p:strVal val="visible"/>
                                      </p:to>
                                    </p:set>
                                    <p:animEffect transition="in" filter="fade">
                                      <p:cBhvr>
                                        <p:cTn id="76" dur="100"/>
                                        <p:tgtEl>
                                          <p:spTgt spid="6">
                                            <p:txEl>
                                              <p:pRg st="17" end="17"/>
                                            </p:txEl>
                                          </p:spTgt>
                                        </p:tgtEl>
                                      </p:cBhvr>
                                    </p:animEffect>
                                  </p:childTnLst>
                                </p:cTn>
                              </p:par>
                            </p:childTnLst>
                          </p:cTn>
                        </p:par>
                        <p:par>
                          <p:cTn id="77" fill="hold">
                            <p:stCondLst>
                              <p:cond delay="1900"/>
                            </p:stCondLst>
                            <p:childTnLst>
                              <p:par>
                                <p:cTn id="78" presetID="10" presetClass="entr" presetSubtype="0" fill="hold" grpId="0" nodeType="afterEffect">
                                  <p:stCondLst>
                                    <p:cond delay="0"/>
                                  </p:stCondLst>
                                  <p:childTnLst>
                                    <p:set>
                                      <p:cBhvr>
                                        <p:cTn id="79" dur="1" fill="hold">
                                          <p:stCondLst>
                                            <p:cond delay="0"/>
                                          </p:stCondLst>
                                        </p:cTn>
                                        <p:tgtEl>
                                          <p:spTgt spid="6">
                                            <p:txEl>
                                              <p:pRg st="18" end="18"/>
                                            </p:txEl>
                                          </p:spTgt>
                                        </p:tgtEl>
                                        <p:attrNameLst>
                                          <p:attrName>style.visibility</p:attrName>
                                        </p:attrNameLst>
                                      </p:cBhvr>
                                      <p:to>
                                        <p:strVal val="visible"/>
                                      </p:to>
                                    </p:set>
                                    <p:animEffect transition="in" filter="fade">
                                      <p:cBhvr>
                                        <p:cTn id="80" dur="100"/>
                                        <p:tgtEl>
                                          <p:spTgt spid="6">
                                            <p:txEl>
                                              <p:pRg st="18" end="18"/>
                                            </p:txEl>
                                          </p:spTgt>
                                        </p:tgtEl>
                                      </p:cBhvr>
                                    </p:animEffect>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6">
                                            <p:txEl>
                                              <p:pRg st="19" end="19"/>
                                            </p:txEl>
                                          </p:spTgt>
                                        </p:tgtEl>
                                        <p:attrNameLst>
                                          <p:attrName>style.visibility</p:attrName>
                                        </p:attrNameLst>
                                      </p:cBhvr>
                                      <p:to>
                                        <p:strVal val="visible"/>
                                      </p:to>
                                    </p:set>
                                    <p:animEffect transition="in" filter="fade">
                                      <p:cBhvr>
                                        <p:cTn id="84" dur="100"/>
                                        <p:tgtEl>
                                          <p:spTgt spid="6">
                                            <p:txEl>
                                              <p:pRg st="19" end="19"/>
                                            </p:txEl>
                                          </p:spTgt>
                                        </p:tgtEl>
                                      </p:cBhvr>
                                    </p:animEffect>
                                  </p:childTnLst>
                                </p:cTn>
                              </p:par>
                            </p:childTnLst>
                          </p:cTn>
                        </p:par>
                        <p:par>
                          <p:cTn id="85" fill="hold">
                            <p:stCondLst>
                              <p:cond delay="2100"/>
                            </p:stCondLst>
                            <p:childTnLst>
                              <p:par>
                                <p:cTn id="86" presetID="10" presetClass="entr" presetSubtype="0" fill="hold" grpId="0" nodeType="afterEffect">
                                  <p:stCondLst>
                                    <p:cond delay="0"/>
                                  </p:stCondLst>
                                  <p:childTnLst>
                                    <p:set>
                                      <p:cBhvr>
                                        <p:cTn id="87" dur="1" fill="hold">
                                          <p:stCondLst>
                                            <p:cond delay="0"/>
                                          </p:stCondLst>
                                        </p:cTn>
                                        <p:tgtEl>
                                          <p:spTgt spid="6">
                                            <p:txEl>
                                              <p:pRg st="20" end="20"/>
                                            </p:txEl>
                                          </p:spTgt>
                                        </p:tgtEl>
                                        <p:attrNameLst>
                                          <p:attrName>style.visibility</p:attrName>
                                        </p:attrNameLst>
                                      </p:cBhvr>
                                      <p:to>
                                        <p:strVal val="visible"/>
                                      </p:to>
                                    </p:set>
                                    <p:animEffect transition="in" filter="fade">
                                      <p:cBhvr>
                                        <p:cTn id="88" dur="100"/>
                                        <p:tgtEl>
                                          <p:spTgt spid="6">
                                            <p:txEl>
                                              <p:pRg st="20" end="20"/>
                                            </p:txEl>
                                          </p:spTgt>
                                        </p:tgtEl>
                                      </p:cBhvr>
                                    </p:animEffect>
                                  </p:childTnLst>
                                </p:cTn>
                              </p:par>
                            </p:childTnLst>
                          </p:cTn>
                        </p:par>
                        <p:par>
                          <p:cTn id="89" fill="hold">
                            <p:stCondLst>
                              <p:cond delay="2200"/>
                            </p:stCondLst>
                            <p:childTnLst>
                              <p:par>
                                <p:cTn id="90" presetID="10" presetClass="entr" presetSubtype="0" fill="hold" grpId="0" nodeType="afterEffect">
                                  <p:stCondLst>
                                    <p:cond delay="0"/>
                                  </p:stCondLst>
                                  <p:childTnLst>
                                    <p:set>
                                      <p:cBhvr>
                                        <p:cTn id="91" dur="1" fill="hold">
                                          <p:stCondLst>
                                            <p:cond delay="0"/>
                                          </p:stCondLst>
                                        </p:cTn>
                                        <p:tgtEl>
                                          <p:spTgt spid="6">
                                            <p:txEl>
                                              <p:pRg st="21" end="21"/>
                                            </p:txEl>
                                          </p:spTgt>
                                        </p:tgtEl>
                                        <p:attrNameLst>
                                          <p:attrName>style.visibility</p:attrName>
                                        </p:attrNameLst>
                                      </p:cBhvr>
                                      <p:to>
                                        <p:strVal val="visible"/>
                                      </p:to>
                                    </p:set>
                                    <p:animEffect transition="in" filter="fade">
                                      <p:cBhvr>
                                        <p:cTn id="92" dur="100"/>
                                        <p:tgtEl>
                                          <p:spTgt spid="6">
                                            <p:txEl>
                                              <p:pRg st="21" end="21"/>
                                            </p:txEl>
                                          </p:spTgt>
                                        </p:tgtEl>
                                      </p:cBhvr>
                                    </p:animEffect>
                                  </p:childTnLst>
                                </p:cTn>
                              </p:par>
                            </p:childTnLst>
                          </p:cTn>
                        </p:par>
                        <p:par>
                          <p:cTn id="93" fill="hold">
                            <p:stCondLst>
                              <p:cond delay="2300"/>
                            </p:stCondLst>
                            <p:childTnLst>
                              <p:par>
                                <p:cTn id="94" presetID="10" presetClass="entr" presetSubtype="0" fill="hold" grpId="0" nodeType="afterEffect">
                                  <p:stCondLst>
                                    <p:cond delay="0"/>
                                  </p:stCondLst>
                                  <p:childTnLst>
                                    <p:set>
                                      <p:cBhvr>
                                        <p:cTn id="95" dur="1" fill="hold">
                                          <p:stCondLst>
                                            <p:cond delay="0"/>
                                          </p:stCondLst>
                                        </p:cTn>
                                        <p:tgtEl>
                                          <p:spTgt spid="6">
                                            <p:txEl>
                                              <p:pRg st="22" end="22"/>
                                            </p:txEl>
                                          </p:spTgt>
                                        </p:tgtEl>
                                        <p:attrNameLst>
                                          <p:attrName>style.visibility</p:attrName>
                                        </p:attrNameLst>
                                      </p:cBhvr>
                                      <p:to>
                                        <p:strVal val="visible"/>
                                      </p:to>
                                    </p:set>
                                    <p:animEffect transition="in" filter="fade">
                                      <p:cBhvr>
                                        <p:cTn id="96" dur="100"/>
                                        <p:tgtEl>
                                          <p:spTgt spid="6">
                                            <p:txEl>
                                              <p:pRg st="22" end="22"/>
                                            </p:txEl>
                                          </p:spTgt>
                                        </p:tgtEl>
                                      </p:cBhvr>
                                    </p:animEffect>
                                  </p:childTnLst>
                                </p:cTn>
                              </p:par>
                            </p:childTnLst>
                          </p:cTn>
                        </p:par>
                        <p:par>
                          <p:cTn id="97" fill="hold">
                            <p:stCondLst>
                              <p:cond delay="2400"/>
                            </p:stCondLst>
                            <p:childTnLst>
                              <p:par>
                                <p:cTn id="98" presetID="10" presetClass="entr" presetSubtype="0" fill="hold" grpId="0" nodeType="afterEffect">
                                  <p:stCondLst>
                                    <p:cond delay="0"/>
                                  </p:stCondLst>
                                  <p:childTnLst>
                                    <p:set>
                                      <p:cBhvr>
                                        <p:cTn id="99" dur="1" fill="hold">
                                          <p:stCondLst>
                                            <p:cond delay="0"/>
                                          </p:stCondLst>
                                        </p:cTn>
                                        <p:tgtEl>
                                          <p:spTgt spid="6">
                                            <p:txEl>
                                              <p:pRg st="23" end="23"/>
                                            </p:txEl>
                                          </p:spTgt>
                                        </p:tgtEl>
                                        <p:attrNameLst>
                                          <p:attrName>style.visibility</p:attrName>
                                        </p:attrNameLst>
                                      </p:cBhvr>
                                      <p:to>
                                        <p:strVal val="visible"/>
                                      </p:to>
                                    </p:set>
                                    <p:animEffect transition="in" filter="fade">
                                      <p:cBhvr>
                                        <p:cTn id="100" dur="100"/>
                                        <p:tgtEl>
                                          <p:spTgt spid="6">
                                            <p:txEl>
                                              <p:pRg st="23" end="23"/>
                                            </p:txEl>
                                          </p:spTgt>
                                        </p:tgtEl>
                                      </p:cBhvr>
                                    </p:animEffect>
                                  </p:childTnLst>
                                </p:cTn>
                              </p:par>
                            </p:childTnLst>
                          </p:cTn>
                        </p:par>
                        <p:par>
                          <p:cTn id="101" fill="hold">
                            <p:stCondLst>
                              <p:cond delay="2500"/>
                            </p:stCondLst>
                            <p:childTnLst>
                              <p:par>
                                <p:cTn id="102" presetID="10" presetClass="entr" presetSubtype="0" fill="hold" grpId="0" nodeType="afterEffect">
                                  <p:stCondLst>
                                    <p:cond delay="0"/>
                                  </p:stCondLst>
                                  <p:childTnLst>
                                    <p:set>
                                      <p:cBhvr>
                                        <p:cTn id="103" dur="1" fill="hold">
                                          <p:stCondLst>
                                            <p:cond delay="0"/>
                                          </p:stCondLst>
                                        </p:cTn>
                                        <p:tgtEl>
                                          <p:spTgt spid="6">
                                            <p:txEl>
                                              <p:pRg st="24" end="24"/>
                                            </p:txEl>
                                          </p:spTgt>
                                        </p:tgtEl>
                                        <p:attrNameLst>
                                          <p:attrName>style.visibility</p:attrName>
                                        </p:attrNameLst>
                                      </p:cBhvr>
                                      <p:to>
                                        <p:strVal val="visible"/>
                                      </p:to>
                                    </p:set>
                                    <p:animEffect transition="in" filter="fade">
                                      <p:cBhvr>
                                        <p:cTn id="104" dur="100"/>
                                        <p:tgtEl>
                                          <p:spTgt spid="6">
                                            <p:txEl>
                                              <p:pRg st="24" end="24"/>
                                            </p:txEl>
                                          </p:spTgt>
                                        </p:tgtEl>
                                      </p:cBhvr>
                                    </p:animEffect>
                                  </p:childTnLst>
                                </p:cTn>
                              </p:par>
                            </p:childTnLst>
                          </p:cTn>
                        </p:par>
                        <p:par>
                          <p:cTn id="105" fill="hold">
                            <p:stCondLst>
                              <p:cond delay="2600"/>
                            </p:stCondLst>
                            <p:childTnLst>
                              <p:par>
                                <p:cTn id="106" presetID="10" presetClass="entr" presetSubtype="0" fill="hold" grpId="0" nodeType="afterEffect">
                                  <p:stCondLst>
                                    <p:cond delay="0"/>
                                  </p:stCondLst>
                                  <p:childTnLst>
                                    <p:set>
                                      <p:cBhvr>
                                        <p:cTn id="107" dur="1" fill="hold">
                                          <p:stCondLst>
                                            <p:cond delay="0"/>
                                          </p:stCondLst>
                                        </p:cTn>
                                        <p:tgtEl>
                                          <p:spTgt spid="6">
                                            <p:txEl>
                                              <p:pRg st="25" end="25"/>
                                            </p:txEl>
                                          </p:spTgt>
                                        </p:tgtEl>
                                        <p:attrNameLst>
                                          <p:attrName>style.visibility</p:attrName>
                                        </p:attrNameLst>
                                      </p:cBhvr>
                                      <p:to>
                                        <p:strVal val="visible"/>
                                      </p:to>
                                    </p:set>
                                    <p:animEffect transition="in" filter="fade">
                                      <p:cBhvr>
                                        <p:cTn id="108" dur="100"/>
                                        <p:tgtEl>
                                          <p:spTgt spid="6">
                                            <p:txEl>
                                              <p:pRg st="25" end="25"/>
                                            </p:txEl>
                                          </p:spTgt>
                                        </p:tgtEl>
                                      </p:cBhvr>
                                    </p:animEffect>
                                  </p:childTnLst>
                                </p:cTn>
                              </p:par>
                            </p:childTnLst>
                          </p:cTn>
                        </p:par>
                        <p:par>
                          <p:cTn id="109" fill="hold">
                            <p:stCondLst>
                              <p:cond delay="2700"/>
                            </p:stCondLst>
                            <p:childTnLst>
                              <p:par>
                                <p:cTn id="110" presetID="10" presetClass="entr" presetSubtype="0" fill="hold" grpId="0" nodeType="afterEffect">
                                  <p:stCondLst>
                                    <p:cond delay="0"/>
                                  </p:stCondLst>
                                  <p:childTnLst>
                                    <p:set>
                                      <p:cBhvr>
                                        <p:cTn id="111" dur="1" fill="hold">
                                          <p:stCondLst>
                                            <p:cond delay="0"/>
                                          </p:stCondLst>
                                        </p:cTn>
                                        <p:tgtEl>
                                          <p:spTgt spid="6">
                                            <p:txEl>
                                              <p:pRg st="26" end="26"/>
                                            </p:txEl>
                                          </p:spTgt>
                                        </p:tgtEl>
                                        <p:attrNameLst>
                                          <p:attrName>style.visibility</p:attrName>
                                        </p:attrNameLst>
                                      </p:cBhvr>
                                      <p:to>
                                        <p:strVal val="visible"/>
                                      </p:to>
                                    </p:set>
                                    <p:animEffect transition="in" filter="fade">
                                      <p:cBhvr>
                                        <p:cTn id="112" dur="100"/>
                                        <p:tgtEl>
                                          <p:spTgt spid="6">
                                            <p:txEl>
                                              <p:pRg st="26" end="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normAutofit fontScale="92500" lnSpcReduction="20000"/>
          </a:bodyPr>
          <a:lstStyle/>
          <a:p>
            <a:r>
              <a:rPr lang="en-US" dirty="0" smtClean="0"/>
              <a:t>Reminder…</a:t>
            </a:r>
          </a:p>
          <a:p>
            <a:r>
              <a:rPr lang="en-US" dirty="0" smtClean="0"/>
              <a:t>There is a 2nd session and it starts in 15 minutes in this same room!</a:t>
            </a:r>
            <a:br>
              <a:rPr lang="en-US" dirty="0" smtClean="0"/>
            </a:br>
            <a:endParaRPr lang="en-US" dirty="0"/>
          </a:p>
        </p:txBody>
      </p:sp>
      <p:sp>
        <p:nvSpPr>
          <p:cNvPr id="3" name="Title 2"/>
          <p:cNvSpPr>
            <a:spLocks noGrp="1"/>
          </p:cNvSpPr>
          <p:nvPr>
            <p:ph type="ctrTitle"/>
          </p:nvPr>
        </p:nvSpPr>
        <p:spPr/>
        <p:txBody>
          <a:bodyPr/>
          <a:lstStyle/>
          <a:p>
            <a:r>
              <a:rPr lang="en-US" dirty="0" err="1" smtClean="0"/>
              <a:t>Q’n’A</a:t>
            </a:r>
            <a:endParaRPr lang="en-US" dirty="0"/>
          </a:p>
        </p:txBody>
      </p:sp>
    </p:spTree>
    <p:extLst>
      <p:ext uri="{BB962C8B-B14F-4D97-AF65-F5344CB8AC3E}">
        <p14:creationId xmlns:p14="http://schemas.microsoft.com/office/powerpoint/2010/main" val="140018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"Black Arts"</a:t>
            </a:r>
            <a:br>
              <a:rPr lang="en-US" dirty="0"/>
            </a:br>
            <a:r>
              <a:rPr lang="en-US" dirty="0"/>
              <a:t>Index </a:t>
            </a:r>
            <a:r>
              <a:rPr lang="en-US" dirty="0" smtClean="0"/>
              <a:t>Maintenance #1</a:t>
            </a:r>
            <a:endParaRPr lang="en-US" dirty="0"/>
          </a:p>
        </p:txBody>
      </p:sp>
      <p:sp>
        <p:nvSpPr>
          <p:cNvPr id="5" name="Subtitle 2"/>
          <p:cNvSpPr txBox="1">
            <a:spLocks/>
          </p:cNvSpPr>
          <p:nvPr/>
        </p:nvSpPr>
        <p:spPr>
          <a:xfrm>
            <a:off x="458408" y="4229160"/>
            <a:ext cx="8203153" cy="1752600"/>
          </a:xfrm>
          <a:prstGeom prst="rect">
            <a:avLst/>
          </a:prstGeom>
          <a:noFill/>
          <a:ln>
            <a:noFill/>
          </a:ln>
        </p:spPr>
        <p:txBody>
          <a:bodyPr vert="horz" lIns="0" tIns="91440" rIns="0" bIns="91440" rtlCol="0">
            <a:normAutofit/>
          </a:bodyPr>
          <a:lstStyle>
            <a:lvl1pPr marL="0" marR="0" indent="0" algn="l" defTabSz="457200" rtl="0" eaLnBrk="1" fontAlgn="auto" latinLnBrk="0" hangingPunct="1">
              <a:lnSpc>
                <a:spcPct val="100000"/>
              </a:lnSpc>
              <a:spcBef>
                <a:spcPct val="20000"/>
              </a:spcBef>
              <a:spcAft>
                <a:spcPts val="0"/>
              </a:spcAft>
              <a:buClr>
                <a:schemeClr val="accent2">
                  <a:lumMod val="75000"/>
                </a:schemeClr>
              </a:buClr>
              <a:buSzTx/>
              <a:buFont typeface="Wingdings" pitchFamily="2" charset="2"/>
              <a:buNone/>
              <a:tabLst/>
              <a:defRPr sz="3200" kern="1200">
                <a:ln w="3175">
                  <a:solidFill>
                    <a:srgbClr val="0033CC"/>
                  </a:solidFill>
                </a:ln>
                <a:solidFill>
                  <a:schemeClr val="bg1"/>
                </a:solidFill>
                <a:latin typeface="Arial Black" pitchFamily="34" charset="0"/>
                <a:ea typeface="+mn-ea"/>
                <a:cs typeface="+mn-cs"/>
              </a:defRPr>
            </a:lvl1pPr>
            <a:lvl2pPr marL="457200" indent="0" algn="ctr" defTabSz="457200" rtl="0" eaLnBrk="1" latinLnBrk="0" hangingPunct="1">
              <a:spcBef>
                <a:spcPct val="20000"/>
              </a:spcBef>
              <a:buClr>
                <a:schemeClr val="tx1"/>
              </a:buClr>
              <a:buFont typeface="Wingdings" pitchFamily="2" charset="2"/>
              <a:buNone/>
              <a:defRPr sz="2600" kern="1200">
                <a:ln w="3175">
                  <a:noFill/>
                </a:ln>
                <a:solidFill>
                  <a:schemeClr val="tx1">
                    <a:tint val="75000"/>
                  </a:schemeClr>
                </a:solidFill>
                <a:latin typeface="Arial Black" pitchFamily="34" charset="0"/>
                <a:ea typeface="+mn-ea"/>
                <a:cs typeface="+mn-cs"/>
              </a:defRPr>
            </a:lvl2pPr>
            <a:lvl3pPr marL="914400" indent="0" algn="ctr" defTabSz="457200" rtl="0" eaLnBrk="1" latinLnBrk="0" hangingPunct="1">
              <a:spcBef>
                <a:spcPct val="20000"/>
              </a:spcBef>
              <a:buClr>
                <a:schemeClr val="tx1"/>
              </a:buClr>
              <a:buFont typeface="Wingdings" pitchFamily="2" charset="2"/>
              <a:buNone/>
              <a:defRPr sz="2200" kern="1200">
                <a:ln w="3175">
                  <a:noFill/>
                </a:ln>
                <a:solidFill>
                  <a:schemeClr val="tx1">
                    <a:tint val="75000"/>
                  </a:schemeClr>
                </a:solidFill>
                <a:latin typeface="Arial Black" pitchFamily="34" charset="0"/>
                <a:ea typeface="+mn-ea"/>
                <a:cs typeface="+mn-cs"/>
              </a:defRPr>
            </a:lvl3pPr>
            <a:lvl4pPr marL="1371600" indent="0" algn="ctr" defTabSz="457200" rtl="0" eaLnBrk="1" latinLnBrk="0" hangingPunct="1">
              <a:spcBef>
                <a:spcPct val="20000"/>
              </a:spcBef>
              <a:buClr>
                <a:schemeClr val="tx1"/>
              </a:buClr>
              <a:buFont typeface="Wingdings" pitchFamily="2" charset="2"/>
              <a:buNone/>
              <a:defRPr sz="2000" kern="1200">
                <a:ln w="3175">
                  <a:noFill/>
                </a:ln>
                <a:solidFill>
                  <a:schemeClr val="tx1">
                    <a:tint val="75000"/>
                  </a:schemeClr>
                </a:solidFill>
                <a:latin typeface="Arial Black" pitchFamily="34" charset="0"/>
                <a:ea typeface="+mn-ea"/>
                <a:cs typeface="+mn-cs"/>
              </a:defRPr>
            </a:lvl4pPr>
            <a:lvl5pPr marL="1828800" indent="0" algn="ctr" defTabSz="457200" rtl="0" eaLnBrk="1" latinLnBrk="0" hangingPunct="1">
              <a:spcBef>
                <a:spcPct val="20000"/>
              </a:spcBef>
              <a:buClr>
                <a:schemeClr val="tx1"/>
              </a:buClr>
              <a:buFont typeface="Wingdings" pitchFamily="2" charset="2"/>
              <a:buNone/>
              <a:defRPr sz="1800" kern="1200">
                <a:ln w="3175">
                  <a:noFill/>
                </a:ln>
                <a:solidFill>
                  <a:schemeClr val="tx1">
                    <a:tint val="75000"/>
                  </a:schemeClr>
                </a:solidFill>
                <a:latin typeface="Arial Black" pitchFamily="34"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spcBef>
                <a:spcPts val="0"/>
              </a:spcBef>
            </a:pPr>
            <a:r>
              <a:rPr lang="en-US" dirty="0" smtClean="0">
                <a:solidFill>
                  <a:srgbClr val="FFFF00"/>
                </a:solidFill>
              </a:rPr>
              <a:t>Thank you for attending</a:t>
            </a:r>
            <a:br>
              <a:rPr lang="en-US" dirty="0" smtClean="0">
                <a:solidFill>
                  <a:srgbClr val="FFFF00"/>
                </a:solidFill>
              </a:rPr>
            </a:br>
            <a:r>
              <a:rPr lang="en-US" dirty="0" smtClean="0">
                <a:solidFill>
                  <a:srgbClr val="FFFF00"/>
                </a:solidFill>
                <a:sym typeface="Wingdings"/>
              </a:rPr>
              <a:t>~ </a:t>
            </a:r>
            <a:r>
              <a:rPr lang="en-US" dirty="0" smtClean="0">
                <a:solidFill>
                  <a:srgbClr val="FFFF00"/>
                </a:solidFill>
              </a:rPr>
              <a:t>and ~</a:t>
            </a:r>
            <a:br>
              <a:rPr lang="en-US" dirty="0" smtClean="0">
                <a:solidFill>
                  <a:srgbClr val="FFFF00"/>
                </a:solidFill>
              </a:rPr>
            </a:br>
            <a:r>
              <a:rPr lang="en-US" dirty="0" smtClean="0">
                <a:solidFill>
                  <a:srgbClr val="FFFF00"/>
                </a:solidFill>
              </a:rPr>
              <a:t>Thank you for what you do!</a:t>
            </a:r>
            <a:endParaRPr lang="en-US" dirty="0">
              <a:solidFill>
                <a:srgbClr val="FFFF00"/>
              </a:solidFill>
            </a:endParaRPr>
          </a:p>
        </p:txBody>
      </p:sp>
      <p:sp>
        <p:nvSpPr>
          <p:cNvPr id="7" name="Subtitle 1"/>
          <p:cNvSpPr>
            <a:spLocks noGrp="1"/>
          </p:cNvSpPr>
          <p:nvPr>
            <p:ph type="subTitle" idx="1"/>
          </p:nvPr>
        </p:nvSpPr>
        <p:spPr>
          <a:xfrm>
            <a:off x="458408" y="2159614"/>
            <a:ext cx="8203153" cy="2354334"/>
          </a:xfrm>
        </p:spPr>
        <p:txBody>
          <a:bodyPr>
            <a:normAutofit/>
          </a:bodyPr>
          <a:lstStyle/>
          <a:p>
            <a:r>
              <a:rPr lang="en-US" dirty="0"/>
              <a:t>How the “Best Practice” Methods are Silently Killing </a:t>
            </a:r>
            <a:r>
              <a:rPr lang="en-US" dirty="0" smtClean="0"/>
              <a:t>Performance</a:t>
            </a:r>
          </a:p>
          <a:p>
            <a:r>
              <a:rPr lang="en-US" dirty="0" smtClean="0"/>
              <a:t>Jeff Moden</a:t>
            </a:r>
            <a:endParaRPr lang="en-US" dirty="0"/>
          </a:p>
        </p:txBody>
      </p:sp>
    </p:spTree>
    <p:extLst>
      <p:ext uri="{BB962C8B-B14F-4D97-AF65-F5344CB8AC3E}">
        <p14:creationId xmlns:p14="http://schemas.microsoft.com/office/powerpoint/2010/main" val="111744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Nice to know stuff.</a:t>
            </a:r>
            <a:endParaRPr lang="en-US" dirty="0"/>
          </a:p>
        </p:txBody>
      </p:sp>
      <p:sp>
        <p:nvSpPr>
          <p:cNvPr id="3" name="Title 2"/>
          <p:cNvSpPr>
            <a:spLocks noGrp="1"/>
          </p:cNvSpPr>
          <p:nvPr>
            <p:ph type="ctrTitle"/>
          </p:nvPr>
        </p:nvSpPr>
        <p:spPr/>
        <p:txBody>
          <a:bodyPr/>
          <a:lstStyle/>
          <a:p>
            <a:r>
              <a:rPr lang="en-US" dirty="0" smtClean="0"/>
              <a:t>Extras</a:t>
            </a:r>
            <a:endParaRPr lang="en-US" dirty="0"/>
          </a:p>
        </p:txBody>
      </p:sp>
    </p:spTree>
    <p:extLst>
      <p:ext uri="{BB962C8B-B14F-4D97-AF65-F5344CB8AC3E}">
        <p14:creationId xmlns:p14="http://schemas.microsoft.com/office/powerpoint/2010/main" val="229334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632" y="2533544"/>
            <a:ext cx="4514357" cy="3068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9</a:t>
            </a:fld>
            <a:r>
              <a:rPr lang="en-US" smtClean="0"/>
              <a:t>    </a:t>
            </a:r>
            <a:endParaRPr lang="en-US" dirty="0"/>
          </a:p>
        </p:txBody>
      </p:sp>
      <p:sp>
        <p:nvSpPr>
          <p:cNvPr id="5" name="Title 4"/>
          <p:cNvSpPr>
            <a:spLocks noGrp="1"/>
          </p:cNvSpPr>
          <p:nvPr>
            <p:ph type="title"/>
          </p:nvPr>
        </p:nvSpPr>
        <p:spPr/>
        <p:txBody>
          <a:bodyPr/>
          <a:lstStyle/>
          <a:p>
            <a:r>
              <a:rPr lang="en-US" dirty="0" smtClean="0"/>
              <a:t>Zip File: Tools</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281" y="1410607"/>
            <a:ext cx="2661258" cy="1002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Arrow Connector 8"/>
          <p:cNvCxnSpPr/>
          <p:nvPr/>
        </p:nvCxnSpPr>
        <p:spPr>
          <a:xfrm flipH="1">
            <a:off x="1426483" y="2136386"/>
            <a:ext cx="2423885"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47280" y="2548058"/>
            <a:ext cx="8339519" cy="87408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b="1" dirty="0" smtClean="0">
                <a:solidFill>
                  <a:schemeClr val="tx1"/>
                </a:solidFill>
                <a:latin typeface="Arial Black" panose="020B0A04020102020204" pitchFamily="34" charset="0"/>
              </a:rPr>
              <a:t>See What Indexes</a:t>
            </a:r>
          </a:p>
          <a:p>
            <a:pPr algn="r"/>
            <a:r>
              <a:rPr lang="en-US" b="1" dirty="0" smtClean="0">
                <a:solidFill>
                  <a:schemeClr val="tx1"/>
                </a:solidFill>
                <a:latin typeface="Arial Black" panose="020B0A04020102020204" pitchFamily="34" charset="0"/>
              </a:rPr>
              <a:t>REALLY Look Like</a:t>
            </a:r>
          </a:p>
        </p:txBody>
      </p:sp>
      <p:sp>
        <p:nvSpPr>
          <p:cNvPr id="14" name="Rectangle 13"/>
          <p:cNvSpPr/>
          <p:nvPr/>
        </p:nvSpPr>
        <p:spPr>
          <a:xfrm>
            <a:off x="347279" y="3418115"/>
            <a:ext cx="8339519" cy="44188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b="1" dirty="0" smtClean="0">
                <a:solidFill>
                  <a:schemeClr val="tx1"/>
                </a:solidFill>
                <a:latin typeface="Arial Black" panose="020B0A04020102020204" pitchFamily="34" charset="0"/>
              </a:rPr>
              <a:t>Find Splitting Headaches</a:t>
            </a:r>
          </a:p>
        </p:txBody>
      </p:sp>
      <p:sp>
        <p:nvSpPr>
          <p:cNvPr id="18" name="Rectangle 17"/>
          <p:cNvSpPr/>
          <p:nvPr/>
        </p:nvSpPr>
        <p:spPr>
          <a:xfrm>
            <a:off x="347278" y="3860000"/>
            <a:ext cx="8339519" cy="8861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b="1" dirty="0" smtClean="0">
                <a:solidFill>
                  <a:schemeClr val="tx1"/>
                </a:solidFill>
                <a:latin typeface="Arial Black" panose="020B0A04020102020204" pitchFamily="34" charset="0"/>
              </a:rPr>
              <a:t>Find and Analyze</a:t>
            </a:r>
            <a:br>
              <a:rPr lang="en-US" b="1" dirty="0" smtClean="0">
                <a:solidFill>
                  <a:schemeClr val="tx1"/>
                </a:solidFill>
                <a:latin typeface="Arial Black" panose="020B0A04020102020204" pitchFamily="34" charset="0"/>
              </a:rPr>
            </a:br>
            <a:r>
              <a:rPr lang="en-US" b="1" dirty="0" smtClean="0">
                <a:solidFill>
                  <a:schemeClr val="tx1"/>
                </a:solidFill>
                <a:latin typeface="Arial Black" panose="020B0A04020102020204" pitchFamily="34" charset="0"/>
              </a:rPr>
              <a:t> "</a:t>
            </a:r>
            <a:r>
              <a:rPr lang="en-US" b="1" dirty="0" err="1" smtClean="0">
                <a:solidFill>
                  <a:schemeClr val="tx1"/>
                </a:solidFill>
                <a:latin typeface="Arial Black" panose="020B0A04020102020204" pitchFamily="34" charset="0"/>
              </a:rPr>
              <a:t>ExpAnsive</a:t>
            </a:r>
            <a:r>
              <a:rPr lang="en-US" b="1" dirty="0" smtClean="0">
                <a:solidFill>
                  <a:schemeClr val="tx1"/>
                </a:solidFill>
                <a:latin typeface="Arial Black" panose="020B0A04020102020204" pitchFamily="34" charset="0"/>
              </a:rPr>
              <a:t>" Updates</a:t>
            </a:r>
          </a:p>
        </p:txBody>
      </p:sp>
      <p:sp>
        <p:nvSpPr>
          <p:cNvPr id="13" name="Flowchart: Connector 12"/>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5" name="Rectangle 14"/>
          <p:cNvSpPr/>
          <p:nvPr/>
        </p:nvSpPr>
        <p:spPr>
          <a:xfrm>
            <a:off x="347281" y="4746171"/>
            <a:ext cx="8339519" cy="44188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b="1" dirty="0" smtClean="0">
                <a:solidFill>
                  <a:schemeClr val="tx1"/>
                </a:solidFill>
                <a:latin typeface="Arial Black" panose="020B0A04020102020204" pitchFamily="34" charset="0"/>
              </a:rPr>
              <a:t>Like </a:t>
            </a:r>
            <a:r>
              <a:rPr lang="en-US" b="1" dirty="0" err="1" smtClean="0">
                <a:solidFill>
                  <a:schemeClr val="tx1"/>
                </a:solidFill>
                <a:latin typeface="Arial Black" panose="020B0A04020102020204" pitchFamily="34" charset="0"/>
              </a:rPr>
              <a:t>sys.dm_db_index_physical_stats</a:t>
            </a:r>
            <a:r>
              <a:rPr lang="en-US" b="1" dirty="0" smtClean="0">
                <a:solidFill>
                  <a:schemeClr val="tx1"/>
                </a:solidFill>
                <a:latin typeface="Arial Black" panose="020B0A04020102020204" pitchFamily="34" charset="0"/>
              </a:rPr>
              <a:t> on Steroids</a:t>
            </a:r>
          </a:p>
        </p:txBody>
      </p:sp>
      <p:sp>
        <p:nvSpPr>
          <p:cNvPr id="16" name="Rectangle 15"/>
          <p:cNvSpPr/>
          <p:nvPr/>
        </p:nvSpPr>
        <p:spPr>
          <a:xfrm>
            <a:off x="340632" y="5185108"/>
            <a:ext cx="8339519" cy="44188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b="1" dirty="0" smtClean="0">
                <a:solidFill>
                  <a:schemeClr val="tx1"/>
                </a:solidFill>
                <a:latin typeface="Arial Black" panose="020B0A04020102020204" pitchFamily="34" charset="0"/>
              </a:rPr>
              <a:t>Some Handy Fill Factor Guidelines</a:t>
            </a:r>
          </a:p>
        </p:txBody>
      </p:sp>
    </p:spTree>
    <p:extLst>
      <p:ext uri="{BB962C8B-B14F-4D97-AF65-F5344CB8AC3E}">
        <p14:creationId xmlns:p14="http://schemas.microsoft.com/office/powerpoint/2010/main" val="214137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out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outVertic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out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outVertical)">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8" grpId="0" animBg="1"/>
      <p:bldP spid="15" grpId="0" animBg="1"/>
      <p:bldP spid="1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8408" y="2435380"/>
            <a:ext cx="6450392" cy="670677"/>
          </a:xfrm>
        </p:spPr>
        <p:txBody>
          <a:bodyPr>
            <a:noAutofit/>
          </a:bodyPr>
          <a:lstStyle/>
          <a:p>
            <a:r>
              <a:rPr lang="en-US" dirty="0" smtClean="0"/>
              <a:t>The Only Weapons in a War of Contradictions</a:t>
            </a:r>
          </a:p>
        </p:txBody>
      </p:sp>
      <p:sp>
        <p:nvSpPr>
          <p:cNvPr id="3" name="Title 2"/>
          <p:cNvSpPr>
            <a:spLocks noGrp="1"/>
          </p:cNvSpPr>
          <p:nvPr>
            <p:ph type="ctrTitle"/>
          </p:nvPr>
        </p:nvSpPr>
        <p:spPr/>
        <p:txBody>
          <a:bodyPr/>
          <a:lstStyle/>
          <a:p>
            <a:r>
              <a:rPr lang="en-US" dirty="0" smtClean="0"/>
              <a:t>Rebuild, Shrink</a:t>
            </a:r>
            <a:r>
              <a:rPr lang="en-US" dirty="0"/>
              <a:t>, </a:t>
            </a:r>
            <a:r>
              <a:rPr lang="en-US" dirty="0" smtClean="0"/>
              <a:t>Reorganize</a:t>
            </a:r>
            <a:br>
              <a:rPr lang="en-US" dirty="0" smtClean="0"/>
            </a:br>
            <a:r>
              <a:rPr lang="en-US" dirty="0" smtClean="0"/>
              <a:t>How they work.</a:t>
            </a:r>
            <a:endParaRPr lang="en-US" dirty="0"/>
          </a:p>
        </p:txBody>
      </p:sp>
    </p:spTree>
    <p:extLst>
      <p:ext uri="{BB962C8B-B14F-4D97-AF65-F5344CB8AC3E}">
        <p14:creationId xmlns:p14="http://schemas.microsoft.com/office/powerpoint/2010/main" val="28658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91</a:t>
            </a:fld>
            <a:r>
              <a:rPr lang="en-US" smtClean="0"/>
              <a:t>    </a:t>
            </a:r>
            <a:endParaRPr lang="en-US" dirty="0"/>
          </a:p>
        </p:txBody>
      </p:sp>
      <p:sp>
        <p:nvSpPr>
          <p:cNvPr id="5" name="Title 4"/>
          <p:cNvSpPr>
            <a:spLocks noGrp="1"/>
          </p:cNvSpPr>
          <p:nvPr>
            <p:ph type="title"/>
          </p:nvPr>
        </p:nvSpPr>
        <p:spPr/>
        <p:txBody>
          <a:bodyPr>
            <a:normAutofit/>
          </a:bodyPr>
          <a:lstStyle/>
          <a:p>
            <a:r>
              <a:rPr lang="en-US" sz="3200" dirty="0" smtClean="0"/>
              <a:t>Create or Rebuild Clustered Index </a:t>
            </a:r>
            <a:r>
              <a:rPr lang="en-US" sz="3200" dirty="0" smtClean="0">
                <a:solidFill>
                  <a:srgbClr val="FFFF00"/>
                </a:solidFill>
              </a:rPr>
              <a:t>Full Recovery Model</a:t>
            </a:r>
            <a:endParaRPr lang="en-US" sz="3200" dirty="0">
              <a:solidFill>
                <a:srgbClr val="FFFF00"/>
              </a:solidFill>
            </a:endParaRPr>
          </a:p>
        </p:txBody>
      </p:sp>
      <p:sp>
        <p:nvSpPr>
          <p:cNvPr id="6" name="Content Placeholder 5"/>
          <p:cNvSpPr>
            <a:spLocks noGrp="1"/>
          </p:cNvSpPr>
          <p:nvPr>
            <p:ph sz="quarter" idx="10"/>
          </p:nvPr>
        </p:nvSpPr>
        <p:spPr/>
        <p:txBody>
          <a:bodyPr bIns="91440">
            <a:normAutofit/>
          </a:bodyPr>
          <a:lstStyle/>
          <a:p>
            <a:pPr>
              <a:spcBef>
                <a:spcPts val="0"/>
              </a:spcBef>
            </a:pPr>
            <a:r>
              <a:rPr lang="en-US" sz="2000" dirty="0" smtClean="0">
                <a:solidFill>
                  <a:srgbClr val="FF0000"/>
                </a:solidFill>
              </a:rPr>
              <a:t>ONLINE Rebuilds not available in Standard Edition.</a:t>
            </a:r>
          </a:p>
          <a:p>
            <a:pPr>
              <a:spcBef>
                <a:spcPts val="0"/>
              </a:spcBef>
            </a:pPr>
            <a:r>
              <a:rPr lang="en-US" sz="2000" dirty="0" smtClean="0"/>
              <a:t>Some sorting overhead occurs in MDF depending on fragmentation and can be multi-threaded.</a:t>
            </a:r>
          </a:p>
          <a:p>
            <a:pPr>
              <a:spcBef>
                <a:spcPts val="0"/>
              </a:spcBef>
            </a:pPr>
            <a:r>
              <a:rPr lang="en-US" sz="2000" dirty="0" smtClean="0"/>
              <a:t>If over 128 Extents (only 8MB), then new index built separately.</a:t>
            </a:r>
          </a:p>
          <a:p>
            <a:r>
              <a:rPr lang="en-US" sz="2000" dirty="0" smtClean="0"/>
              <a:t>Space used doubled in size.</a:t>
            </a:r>
          </a:p>
          <a:p>
            <a:r>
              <a:rPr lang="en-US" sz="2000" dirty="0" smtClean="0"/>
              <a:t>When committed, sort area and old index deallocated to Free Space.</a:t>
            </a:r>
          </a:p>
          <a:p>
            <a:r>
              <a:rPr lang="en-US" sz="2000" dirty="0" smtClean="0"/>
              <a:t>Same for Non-Clustered Rebuilds.</a:t>
            </a:r>
          </a:p>
          <a:p>
            <a:r>
              <a:rPr lang="en-US" sz="2000" dirty="0" smtClean="0">
                <a:solidFill>
                  <a:srgbClr val="FF0000"/>
                </a:solidFill>
              </a:rPr>
              <a:t>ONLY method to reestablish FILL FACTOR!</a:t>
            </a:r>
            <a:endParaRPr lang="en-US" sz="2000" dirty="0">
              <a:solidFill>
                <a:srgbClr val="FF0000"/>
              </a:solidFill>
            </a:endParaRPr>
          </a:p>
          <a:p>
            <a:r>
              <a:rPr lang="en-US" sz="2000" dirty="0" smtClean="0"/>
              <a:t>Stats for the index are rebuilt in the process.</a:t>
            </a:r>
          </a:p>
        </p:txBody>
      </p:sp>
      <p:sp>
        <p:nvSpPr>
          <p:cNvPr id="10" name="TextBox 9"/>
          <p:cNvSpPr txBox="1"/>
          <p:nvPr/>
        </p:nvSpPr>
        <p:spPr>
          <a:xfrm>
            <a:off x="457200" y="4920336"/>
            <a:ext cx="3886200" cy="685800"/>
          </a:xfrm>
          <a:prstGeom prst="rect">
            <a:avLst/>
          </a:prstGeom>
          <a:solidFill>
            <a:srgbClr val="0033CC"/>
          </a:solidFill>
          <a:ln w="38100">
            <a:solidFill>
              <a:schemeClr val="tx1"/>
            </a:solidFill>
          </a:ln>
        </p:spPr>
        <p:txBody>
          <a:bodyPr wrap="square" rtlCol="0" anchor="ctr">
            <a:noAutofit/>
          </a:bodyPr>
          <a:lstStyle/>
          <a:p>
            <a:pPr algn="ctr"/>
            <a:r>
              <a:rPr lang="en-US" sz="3200" dirty="0" smtClean="0">
                <a:solidFill>
                  <a:schemeClr val="bg1"/>
                </a:solidFill>
                <a:latin typeface="Arial Black" panose="020B0A04020102020204" pitchFamily="34" charset="0"/>
              </a:rPr>
              <a:t>Old Index/Heap</a:t>
            </a:r>
            <a:endParaRPr lang="en-US" sz="3200" dirty="0">
              <a:solidFill>
                <a:schemeClr val="bg1"/>
              </a:solidFill>
              <a:latin typeface="Arial Black" panose="020B0A04020102020204" pitchFamily="34" charset="0"/>
            </a:endParaRPr>
          </a:p>
        </p:txBody>
      </p:sp>
      <p:sp>
        <p:nvSpPr>
          <p:cNvPr id="11" name="TextBox 10"/>
          <p:cNvSpPr txBox="1"/>
          <p:nvPr/>
        </p:nvSpPr>
        <p:spPr>
          <a:xfrm>
            <a:off x="4343400" y="4920336"/>
            <a:ext cx="457200" cy="685800"/>
          </a:xfrm>
          <a:prstGeom prst="rect">
            <a:avLst/>
          </a:prstGeom>
          <a:solidFill>
            <a:srgbClr val="FF0000"/>
          </a:solidFill>
          <a:ln w="38100">
            <a:solidFill>
              <a:schemeClr val="tx1"/>
            </a:solidFill>
          </a:ln>
        </p:spPr>
        <p:txBody>
          <a:bodyPr vert="vert270" wrap="square" rtlCol="0" anchor="ctr">
            <a:noAutofit/>
          </a:bodyPr>
          <a:lstStyle/>
          <a:p>
            <a:pPr algn="ctr"/>
            <a:r>
              <a:rPr lang="en-US" sz="1200" dirty="0" smtClean="0">
                <a:solidFill>
                  <a:schemeClr val="bg1"/>
                </a:solidFill>
                <a:latin typeface="Arial Black" panose="020B0A04020102020204" pitchFamily="34" charset="0"/>
              </a:rPr>
              <a:t>Sort</a:t>
            </a:r>
            <a:endParaRPr lang="en-US" sz="1200" dirty="0">
              <a:solidFill>
                <a:schemeClr val="bg1"/>
              </a:solidFill>
              <a:latin typeface="Arial Black" panose="020B0A04020102020204" pitchFamily="34" charset="0"/>
            </a:endParaRPr>
          </a:p>
        </p:txBody>
      </p:sp>
      <p:sp>
        <p:nvSpPr>
          <p:cNvPr id="12" name="TextBox 11"/>
          <p:cNvSpPr txBox="1"/>
          <p:nvPr/>
        </p:nvSpPr>
        <p:spPr>
          <a:xfrm>
            <a:off x="4800600" y="5606136"/>
            <a:ext cx="3886200" cy="685800"/>
          </a:xfrm>
          <a:prstGeom prst="rect">
            <a:avLst/>
          </a:prstGeom>
          <a:solidFill>
            <a:srgbClr val="FFC000"/>
          </a:solidFill>
          <a:ln w="38100">
            <a:solidFill>
              <a:schemeClr val="tx1"/>
            </a:solidFill>
          </a:ln>
        </p:spPr>
        <p:txBody>
          <a:bodyPr wrap="square" rtlCol="0" anchor="ctr">
            <a:noAutofit/>
          </a:bodyPr>
          <a:lstStyle/>
          <a:p>
            <a:pPr algn="ctr"/>
            <a:r>
              <a:rPr lang="en-US" sz="3600" dirty="0" smtClean="0">
                <a:latin typeface="Arial Black" panose="020B0A04020102020204" pitchFamily="34" charset="0"/>
              </a:rPr>
              <a:t>Log File</a:t>
            </a:r>
            <a:endParaRPr lang="en-US" sz="3600" dirty="0">
              <a:latin typeface="Arial Black" panose="020B0A04020102020204" pitchFamily="34" charset="0"/>
            </a:endParaRPr>
          </a:p>
        </p:txBody>
      </p:sp>
      <p:sp>
        <p:nvSpPr>
          <p:cNvPr id="8" name="TextBox 7"/>
          <p:cNvSpPr txBox="1"/>
          <p:nvPr/>
        </p:nvSpPr>
        <p:spPr>
          <a:xfrm>
            <a:off x="457200" y="4920336"/>
            <a:ext cx="4343400" cy="685800"/>
          </a:xfrm>
          <a:prstGeom prst="rect">
            <a:avLst/>
          </a:prstGeom>
          <a:solidFill>
            <a:srgbClr val="00B05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Free Space</a:t>
            </a:r>
            <a:endParaRPr lang="en-US" sz="3600" dirty="0">
              <a:solidFill>
                <a:schemeClr val="bg1"/>
              </a:solidFill>
              <a:latin typeface="Arial Black" panose="020B0A04020102020204" pitchFamily="34" charset="0"/>
            </a:endParaRPr>
          </a:p>
        </p:txBody>
      </p:sp>
      <p:sp>
        <p:nvSpPr>
          <p:cNvPr id="13" name="TextBox 12"/>
          <p:cNvSpPr txBox="1"/>
          <p:nvPr/>
        </p:nvSpPr>
        <p:spPr>
          <a:xfrm>
            <a:off x="4800600" y="4920336"/>
            <a:ext cx="640080"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1</a:t>
            </a:r>
          </a:p>
        </p:txBody>
      </p:sp>
      <p:sp>
        <p:nvSpPr>
          <p:cNvPr id="14" name="TextBox 13"/>
          <p:cNvSpPr txBox="1"/>
          <p:nvPr/>
        </p:nvSpPr>
        <p:spPr>
          <a:xfrm>
            <a:off x="5440680"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2</a:t>
            </a:r>
          </a:p>
        </p:txBody>
      </p:sp>
      <p:sp>
        <p:nvSpPr>
          <p:cNvPr id="15" name="TextBox 14"/>
          <p:cNvSpPr txBox="1"/>
          <p:nvPr/>
        </p:nvSpPr>
        <p:spPr>
          <a:xfrm>
            <a:off x="6089904"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3</a:t>
            </a:r>
            <a:endParaRPr lang="en-US" sz="3600" dirty="0">
              <a:solidFill>
                <a:schemeClr val="bg1"/>
              </a:solidFill>
              <a:latin typeface="Arial Black" panose="020B0A04020102020204" pitchFamily="34" charset="0"/>
            </a:endParaRPr>
          </a:p>
        </p:txBody>
      </p:sp>
      <p:sp>
        <p:nvSpPr>
          <p:cNvPr id="16" name="TextBox 15"/>
          <p:cNvSpPr txBox="1"/>
          <p:nvPr/>
        </p:nvSpPr>
        <p:spPr>
          <a:xfrm>
            <a:off x="6739128"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4</a:t>
            </a:r>
            <a:endParaRPr lang="en-US" sz="3600" dirty="0">
              <a:solidFill>
                <a:schemeClr val="bg1"/>
              </a:solidFill>
              <a:latin typeface="Arial Black" panose="020B0A04020102020204" pitchFamily="34" charset="0"/>
            </a:endParaRPr>
          </a:p>
        </p:txBody>
      </p:sp>
      <p:sp>
        <p:nvSpPr>
          <p:cNvPr id="17" name="TextBox 16"/>
          <p:cNvSpPr txBox="1"/>
          <p:nvPr/>
        </p:nvSpPr>
        <p:spPr>
          <a:xfrm>
            <a:off x="7388352"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5</a:t>
            </a:r>
            <a:endParaRPr lang="en-US" sz="3600" dirty="0">
              <a:solidFill>
                <a:schemeClr val="bg1"/>
              </a:solidFill>
              <a:latin typeface="Arial Black" panose="020B0A04020102020204" pitchFamily="34" charset="0"/>
            </a:endParaRPr>
          </a:p>
        </p:txBody>
      </p:sp>
      <p:sp>
        <p:nvSpPr>
          <p:cNvPr id="18" name="TextBox 17"/>
          <p:cNvSpPr txBox="1"/>
          <p:nvPr/>
        </p:nvSpPr>
        <p:spPr>
          <a:xfrm>
            <a:off x="8037576"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6</a:t>
            </a:r>
            <a:endParaRPr lang="en-US" sz="3600" dirty="0">
              <a:solidFill>
                <a:schemeClr val="bg1"/>
              </a:solidFill>
              <a:latin typeface="Arial Black" panose="020B0A04020102020204" pitchFamily="34" charset="0"/>
            </a:endParaRPr>
          </a:p>
        </p:txBody>
      </p:sp>
      <p:sp>
        <p:nvSpPr>
          <p:cNvPr id="21" name="TextBox 20"/>
          <p:cNvSpPr txBox="1"/>
          <p:nvPr/>
        </p:nvSpPr>
        <p:spPr>
          <a:xfrm>
            <a:off x="457200" y="5606136"/>
            <a:ext cx="4343400" cy="685800"/>
          </a:xfrm>
          <a:prstGeom prst="rect">
            <a:avLst/>
          </a:prstGeom>
          <a:noFill/>
          <a:ln w="38100">
            <a:solidFill>
              <a:srgbClr val="FF0000"/>
            </a:solidFill>
          </a:ln>
        </p:spPr>
        <p:txBody>
          <a:bodyPr wrap="square" rtlCol="0" anchor="ctr" anchorCtr="0">
            <a:noAutofit/>
          </a:bodyPr>
          <a:lstStyle/>
          <a:p>
            <a:pPr algn="ctr"/>
            <a:r>
              <a:rPr lang="en-US" sz="1600" b="1" dirty="0" smtClean="0">
                <a:solidFill>
                  <a:srgbClr val="FF0000"/>
                </a:solidFill>
                <a:latin typeface="Arial Black" panose="020B0A04020102020204" pitchFamily="34" charset="0"/>
              </a:rPr>
              <a:t>Note that Create or Disable/Rebuild of NCI causes no extra free space!</a:t>
            </a:r>
            <a:endParaRPr lang="en-US" sz="1600" b="1" dirty="0">
              <a:solidFill>
                <a:srgbClr val="FF0000"/>
              </a:solidFill>
              <a:latin typeface="Arial Black" panose="020B0A04020102020204" pitchFamily="34" charset="0"/>
            </a:endParaRPr>
          </a:p>
        </p:txBody>
      </p:sp>
    </p:spTree>
    <p:extLst>
      <p:ext uri="{BB962C8B-B14F-4D97-AF65-F5344CB8AC3E}">
        <p14:creationId xmlns:p14="http://schemas.microsoft.com/office/powerpoint/2010/main" val="169135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2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1000"/>
                                        <p:tgtEl>
                                          <p:spTgt spid="13"/>
                                        </p:tgtEl>
                                      </p:cBhvr>
                                    </p:animEffect>
                                  </p:childTnLst>
                                </p:cTn>
                              </p:par>
                              <p:par>
                                <p:cTn id="31" presetID="22" presetClass="entr" presetSubtype="8"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1000"/>
                                        <p:tgtEl>
                                          <p:spTgt spid="14"/>
                                        </p:tgtEl>
                                      </p:cBhvr>
                                    </p:animEffect>
                                  </p:childTnLst>
                                </p:cTn>
                              </p:par>
                              <p:par>
                                <p:cTn id="34" presetID="22" presetClass="entr" presetSubtype="8" fill="hold" grpId="0" nodeType="withEffect">
                                  <p:stCondLst>
                                    <p:cond delay="200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1000"/>
                                        <p:tgtEl>
                                          <p:spTgt spid="15"/>
                                        </p:tgtEl>
                                      </p:cBhvr>
                                    </p:animEffect>
                                  </p:childTnLst>
                                </p:cTn>
                              </p:par>
                              <p:par>
                                <p:cTn id="37" presetID="22" presetClass="entr" presetSubtype="8" fill="hold" grpId="0" nodeType="withEffect">
                                  <p:stCondLst>
                                    <p:cond delay="300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1000"/>
                                        <p:tgtEl>
                                          <p:spTgt spid="16"/>
                                        </p:tgtEl>
                                      </p:cBhvr>
                                    </p:animEffect>
                                  </p:childTnLst>
                                </p:cTn>
                              </p:par>
                              <p:par>
                                <p:cTn id="40" presetID="22" presetClass="entr" presetSubtype="8" fill="hold" grpId="0" nodeType="withEffect">
                                  <p:stCondLst>
                                    <p:cond delay="400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1000"/>
                                        <p:tgtEl>
                                          <p:spTgt spid="17"/>
                                        </p:tgtEl>
                                      </p:cBhvr>
                                    </p:animEffect>
                                  </p:childTnLst>
                                </p:cTn>
                              </p:par>
                              <p:par>
                                <p:cTn id="43" presetID="22" presetClass="entr" presetSubtype="8" fill="hold" grpId="0" nodeType="withEffect">
                                  <p:stCondLst>
                                    <p:cond delay="500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1000"/>
                                        <p:tgtEl>
                                          <p:spTgt spid="1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60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3" end="3"/>
                                            </p:txEl>
                                          </p:spTgt>
                                        </p:tgtEl>
                                        <p:attrNameLst>
                                          <p:attrName>style.visibility</p:attrName>
                                        </p:attrNameLst>
                                      </p:cBhvr>
                                      <p:to>
                                        <p:strVal val="visible"/>
                                      </p:to>
                                    </p:set>
                                    <p:animEffect transition="in" filter="fade">
                                      <p:cBhvr>
                                        <p:cTn id="53" dur="500"/>
                                        <p:tgtEl>
                                          <p:spTgt spid="6">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4" end="4"/>
                                            </p:txEl>
                                          </p:spTgt>
                                        </p:tgtEl>
                                        <p:attrNameLst>
                                          <p:attrName>style.visibility</p:attrName>
                                        </p:attrNameLst>
                                      </p:cBhvr>
                                      <p:to>
                                        <p:strVal val="visible"/>
                                      </p:to>
                                    </p:set>
                                    <p:animEffect transition="in" filter="fade">
                                      <p:cBhvr>
                                        <p:cTn id="58" dur="500"/>
                                        <p:tgtEl>
                                          <p:spTgt spid="6">
                                            <p:txEl>
                                              <p:pRg st="4" end="4"/>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barn(inVertical)">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
                                            <p:txEl>
                                              <p:pRg st="5" end="5"/>
                                            </p:txEl>
                                          </p:spTgt>
                                        </p:tgtEl>
                                        <p:attrNameLst>
                                          <p:attrName>style.visibility</p:attrName>
                                        </p:attrNameLst>
                                      </p:cBhvr>
                                      <p:to>
                                        <p:strVal val="visible"/>
                                      </p:to>
                                    </p:set>
                                    <p:animEffect transition="in" filter="fade">
                                      <p:cBhvr>
                                        <p:cTn id="68" dur="500"/>
                                        <p:tgtEl>
                                          <p:spTgt spid="6">
                                            <p:txEl>
                                              <p:pRg st="5" end="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
                                            <p:txEl>
                                              <p:pRg st="6" end="6"/>
                                            </p:txEl>
                                          </p:spTgt>
                                        </p:tgtEl>
                                        <p:attrNameLst>
                                          <p:attrName>style.visibility</p:attrName>
                                        </p:attrNameLst>
                                      </p:cBhvr>
                                      <p:to>
                                        <p:strVal val="visible"/>
                                      </p:to>
                                    </p:set>
                                    <p:animEffect transition="in" filter="fade">
                                      <p:cBhvr>
                                        <p:cTn id="73" dur="500"/>
                                        <p:tgtEl>
                                          <p:spTgt spid="6">
                                            <p:txEl>
                                              <p:pRg st="6" end="6"/>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
                                            <p:txEl>
                                              <p:pRg st="7" end="7"/>
                                            </p:txEl>
                                          </p:spTgt>
                                        </p:tgtEl>
                                        <p:attrNameLst>
                                          <p:attrName>style.visibility</p:attrName>
                                        </p:attrNameLst>
                                      </p:cBhvr>
                                      <p:to>
                                        <p:strVal val="visible"/>
                                      </p:to>
                                    </p:set>
                                    <p:animEffect transition="in" filter="fade">
                                      <p:cBhvr>
                                        <p:cTn id="78" dur="500"/>
                                        <p:tgtEl>
                                          <p:spTgt spid="6">
                                            <p:txEl>
                                              <p:pRg st="7" end="7"/>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37"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barn(outVertical)">
                                      <p:cBhvr>
                                        <p:cTn id="8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10" grpId="0" animBg="1"/>
      <p:bldP spid="11" grpId="0" animBg="1"/>
      <p:bldP spid="12" grpId="0" animBg="1"/>
      <p:bldP spid="8" grpId="0" animBg="1"/>
      <p:bldP spid="13" grpId="0" animBg="1"/>
      <p:bldP spid="14" grpId="0" animBg="1"/>
      <p:bldP spid="15" grpId="0" animBg="1"/>
      <p:bldP spid="16" grpId="0" animBg="1"/>
      <p:bldP spid="17" grpId="0" animBg="1"/>
      <p:bldP spid="18" grpId="0" animBg="1"/>
      <p:bldP spid="21"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92</a:t>
            </a:fld>
            <a:r>
              <a:rPr lang="en-US" smtClean="0"/>
              <a:t>    </a:t>
            </a:r>
            <a:endParaRPr lang="en-US" dirty="0"/>
          </a:p>
        </p:txBody>
      </p:sp>
      <p:sp>
        <p:nvSpPr>
          <p:cNvPr id="5" name="Title 4"/>
          <p:cNvSpPr>
            <a:spLocks noGrp="1"/>
          </p:cNvSpPr>
          <p:nvPr>
            <p:ph type="title"/>
          </p:nvPr>
        </p:nvSpPr>
        <p:spPr/>
        <p:txBody>
          <a:bodyPr>
            <a:normAutofit fontScale="90000"/>
          </a:bodyPr>
          <a:lstStyle/>
          <a:p>
            <a:r>
              <a:rPr lang="en-US" dirty="0" smtClean="0"/>
              <a:t>Create or Rebuild Clustered Index</a:t>
            </a:r>
            <a:r>
              <a:rPr lang="en-US" dirty="0"/>
              <a:t/>
            </a:r>
            <a:br>
              <a:rPr lang="en-US" dirty="0"/>
            </a:br>
            <a:r>
              <a:rPr lang="en-US" dirty="0" smtClean="0">
                <a:solidFill>
                  <a:srgbClr val="FFFF00"/>
                </a:solidFill>
              </a:rPr>
              <a:t>Simple/Bulk Logged Recovery </a:t>
            </a:r>
            <a:r>
              <a:rPr lang="en-US" dirty="0">
                <a:solidFill>
                  <a:srgbClr val="FFFF00"/>
                </a:solidFill>
              </a:rPr>
              <a:t>Model</a:t>
            </a:r>
          </a:p>
        </p:txBody>
      </p:sp>
      <p:sp>
        <p:nvSpPr>
          <p:cNvPr id="6" name="Content Placeholder 5"/>
          <p:cNvSpPr>
            <a:spLocks noGrp="1"/>
          </p:cNvSpPr>
          <p:nvPr>
            <p:ph sz="quarter" idx="10"/>
          </p:nvPr>
        </p:nvSpPr>
        <p:spPr/>
        <p:txBody>
          <a:bodyPr>
            <a:normAutofit/>
          </a:bodyPr>
          <a:lstStyle/>
          <a:p>
            <a:r>
              <a:rPr lang="en-US" sz="2400" dirty="0" smtClean="0"/>
              <a:t>Same as when in Full Recovery Model except…</a:t>
            </a:r>
          </a:p>
          <a:p>
            <a:r>
              <a:rPr lang="en-US" sz="2400" dirty="0" smtClean="0"/>
              <a:t>Minimally logged!</a:t>
            </a:r>
          </a:p>
          <a:p>
            <a:r>
              <a:rPr lang="en-US" sz="2400" dirty="0"/>
              <a:t>Same for Non-Clustered Rebuilds</a:t>
            </a:r>
            <a:r>
              <a:rPr lang="en-US" sz="2400" dirty="0" smtClean="0"/>
              <a:t>.</a:t>
            </a:r>
          </a:p>
          <a:p>
            <a:r>
              <a:rPr lang="en-US" sz="2400" dirty="0"/>
              <a:t>Stats for the index are rebuilt in the process.</a:t>
            </a:r>
          </a:p>
          <a:p>
            <a:endParaRPr lang="en-US" sz="2400" dirty="0" smtClean="0"/>
          </a:p>
          <a:p>
            <a:endParaRPr lang="en-US" sz="2400" dirty="0"/>
          </a:p>
          <a:p>
            <a:pPr marL="0" indent="0">
              <a:buNone/>
            </a:pPr>
            <a:endParaRPr lang="en-US" sz="2400" dirty="0"/>
          </a:p>
        </p:txBody>
      </p:sp>
      <p:sp>
        <p:nvSpPr>
          <p:cNvPr id="8" name="TextBox 7"/>
          <p:cNvSpPr txBox="1"/>
          <p:nvPr/>
        </p:nvSpPr>
        <p:spPr>
          <a:xfrm>
            <a:off x="457200" y="4920336"/>
            <a:ext cx="3886200" cy="685800"/>
          </a:xfrm>
          <a:prstGeom prst="rect">
            <a:avLst/>
          </a:prstGeom>
          <a:solidFill>
            <a:srgbClr val="0033CC"/>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Old Index</a:t>
            </a:r>
            <a:endParaRPr lang="en-US" sz="3600" dirty="0">
              <a:solidFill>
                <a:schemeClr val="bg1"/>
              </a:solidFill>
              <a:latin typeface="Arial Black" panose="020B0A04020102020204" pitchFamily="34" charset="0"/>
            </a:endParaRPr>
          </a:p>
        </p:txBody>
      </p:sp>
      <p:sp>
        <p:nvSpPr>
          <p:cNvPr id="10" name="TextBox 9"/>
          <p:cNvSpPr txBox="1"/>
          <p:nvPr/>
        </p:nvSpPr>
        <p:spPr>
          <a:xfrm>
            <a:off x="4784634" y="5620257"/>
            <a:ext cx="112486" cy="685800"/>
          </a:xfrm>
          <a:prstGeom prst="rect">
            <a:avLst/>
          </a:prstGeom>
          <a:solidFill>
            <a:srgbClr val="FFC000"/>
          </a:solidFill>
          <a:ln w="38100">
            <a:solidFill>
              <a:schemeClr val="tx1"/>
            </a:solidFill>
          </a:ln>
        </p:spPr>
        <p:txBody>
          <a:bodyPr wrap="square" rtlCol="0" anchor="ctr">
            <a:noAutofit/>
          </a:bodyPr>
          <a:lstStyle/>
          <a:p>
            <a:pPr algn="ctr"/>
            <a:endParaRPr lang="en-US" sz="3600" dirty="0">
              <a:latin typeface="Arial Black" panose="020B0A04020102020204" pitchFamily="34" charset="0"/>
            </a:endParaRPr>
          </a:p>
        </p:txBody>
      </p:sp>
      <p:sp>
        <p:nvSpPr>
          <p:cNvPr id="12" name="TextBox 11"/>
          <p:cNvSpPr txBox="1"/>
          <p:nvPr/>
        </p:nvSpPr>
        <p:spPr>
          <a:xfrm>
            <a:off x="3703320" y="4920336"/>
            <a:ext cx="640080" cy="685800"/>
          </a:xfrm>
          <a:prstGeom prst="rect">
            <a:avLst/>
          </a:prstGeom>
          <a:solidFill>
            <a:srgbClr val="0033CC"/>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1</a:t>
            </a:r>
          </a:p>
        </p:txBody>
      </p:sp>
      <p:sp>
        <p:nvSpPr>
          <p:cNvPr id="13" name="TextBox 12"/>
          <p:cNvSpPr txBox="1"/>
          <p:nvPr/>
        </p:nvSpPr>
        <p:spPr>
          <a:xfrm>
            <a:off x="3054096" y="4920336"/>
            <a:ext cx="649224" cy="685800"/>
          </a:xfrm>
          <a:prstGeom prst="rect">
            <a:avLst/>
          </a:prstGeom>
          <a:solidFill>
            <a:srgbClr val="0033CC"/>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2</a:t>
            </a:r>
          </a:p>
        </p:txBody>
      </p:sp>
      <p:sp>
        <p:nvSpPr>
          <p:cNvPr id="14" name="TextBox 13"/>
          <p:cNvSpPr txBox="1"/>
          <p:nvPr/>
        </p:nvSpPr>
        <p:spPr>
          <a:xfrm>
            <a:off x="2404872" y="4920336"/>
            <a:ext cx="649224" cy="685800"/>
          </a:xfrm>
          <a:prstGeom prst="rect">
            <a:avLst/>
          </a:prstGeom>
          <a:solidFill>
            <a:srgbClr val="0033CC"/>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3</a:t>
            </a:r>
            <a:endParaRPr lang="en-US" sz="3600" dirty="0">
              <a:solidFill>
                <a:schemeClr val="bg1"/>
              </a:solidFill>
              <a:latin typeface="Arial Black" panose="020B0A04020102020204" pitchFamily="34" charset="0"/>
            </a:endParaRPr>
          </a:p>
        </p:txBody>
      </p:sp>
      <p:sp>
        <p:nvSpPr>
          <p:cNvPr id="15" name="TextBox 14"/>
          <p:cNvSpPr txBox="1"/>
          <p:nvPr/>
        </p:nvSpPr>
        <p:spPr>
          <a:xfrm>
            <a:off x="1755648" y="4920336"/>
            <a:ext cx="649224" cy="685800"/>
          </a:xfrm>
          <a:prstGeom prst="rect">
            <a:avLst/>
          </a:prstGeom>
          <a:solidFill>
            <a:srgbClr val="0033CC"/>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4</a:t>
            </a:r>
            <a:endParaRPr lang="en-US" sz="3600" dirty="0">
              <a:solidFill>
                <a:schemeClr val="bg1"/>
              </a:solidFill>
              <a:latin typeface="Arial Black" panose="020B0A04020102020204" pitchFamily="34" charset="0"/>
            </a:endParaRPr>
          </a:p>
        </p:txBody>
      </p:sp>
      <p:sp>
        <p:nvSpPr>
          <p:cNvPr id="16" name="TextBox 15"/>
          <p:cNvSpPr txBox="1"/>
          <p:nvPr/>
        </p:nvSpPr>
        <p:spPr>
          <a:xfrm>
            <a:off x="1106424" y="4920336"/>
            <a:ext cx="649224" cy="685800"/>
          </a:xfrm>
          <a:prstGeom prst="rect">
            <a:avLst/>
          </a:prstGeom>
          <a:solidFill>
            <a:srgbClr val="0033CC"/>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5</a:t>
            </a:r>
            <a:endParaRPr lang="en-US" sz="3600" dirty="0">
              <a:solidFill>
                <a:schemeClr val="bg1"/>
              </a:solidFill>
              <a:latin typeface="Arial Black" panose="020B0A04020102020204" pitchFamily="34" charset="0"/>
            </a:endParaRPr>
          </a:p>
        </p:txBody>
      </p:sp>
      <p:sp>
        <p:nvSpPr>
          <p:cNvPr id="17" name="TextBox 16"/>
          <p:cNvSpPr txBox="1"/>
          <p:nvPr/>
        </p:nvSpPr>
        <p:spPr>
          <a:xfrm>
            <a:off x="457200" y="4920336"/>
            <a:ext cx="649224" cy="685800"/>
          </a:xfrm>
          <a:prstGeom prst="rect">
            <a:avLst/>
          </a:prstGeom>
          <a:solidFill>
            <a:srgbClr val="0033CC"/>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6</a:t>
            </a:r>
            <a:endParaRPr lang="en-US" sz="3600" dirty="0">
              <a:solidFill>
                <a:schemeClr val="bg1"/>
              </a:solidFill>
              <a:latin typeface="Arial Black" panose="020B0A04020102020204" pitchFamily="34" charset="0"/>
            </a:endParaRPr>
          </a:p>
        </p:txBody>
      </p:sp>
      <p:sp>
        <p:nvSpPr>
          <p:cNvPr id="24" name="TextBox 23"/>
          <p:cNvSpPr txBox="1"/>
          <p:nvPr/>
        </p:nvSpPr>
        <p:spPr>
          <a:xfrm>
            <a:off x="457199" y="5606136"/>
            <a:ext cx="4318725" cy="685800"/>
          </a:xfrm>
          <a:prstGeom prst="rect">
            <a:avLst/>
          </a:prstGeom>
          <a:noFill/>
          <a:ln w="38100">
            <a:solidFill>
              <a:srgbClr val="FF0000"/>
            </a:solidFill>
          </a:ln>
        </p:spPr>
        <p:txBody>
          <a:bodyPr wrap="square" rtlCol="0" anchor="ctr" anchorCtr="0">
            <a:noAutofit/>
          </a:bodyPr>
          <a:lstStyle/>
          <a:p>
            <a:pPr algn="ctr"/>
            <a:r>
              <a:rPr lang="en-US" sz="1400" b="1" dirty="0" smtClean="0">
                <a:solidFill>
                  <a:srgbClr val="FF0000"/>
                </a:solidFill>
                <a:latin typeface="Arial Black" panose="020B0A04020102020204" pitchFamily="34" charset="0"/>
              </a:rPr>
              <a:t>Note that Create or Disable/Rebuild of NCI causes no extra free space!</a:t>
            </a:r>
            <a:endParaRPr lang="en-US" sz="1400" b="1" dirty="0">
              <a:solidFill>
                <a:srgbClr val="FF0000"/>
              </a:solidFill>
              <a:latin typeface="Arial Black" panose="020B0A04020102020204" pitchFamily="34" charset="0"/>
            </a:endParaRPr>
          </a:p>
        </p:txBody>
      </p:sp>
      <p:sp>
        <p:nvSpPr>
          <p:cNvPr id="25" name="TextBox 24"/>
          <p:cNvSpPr txBox="1"/>
          <p:nvPr/>
        </p:nvSpPr>
        <p:spPr>
          <a:xfrm>
            <a:off x="4327434" y="4920336"/>
            <a:ext cx="457200" cy="685800"/>
          </a:xfrm>
          <a:prstGeom prst="rect">
            <a:avLst/>
          </a:prstGeom>
          <a:solidFill>
            <a:srgbClr val="FF0000"/>
          </a:solidFill>
          <a:ln w="38100">
            <a:solidFill>
              <a:schemeClr val="tx1"/>
            </a:solidFill>
          </a:ln>
        </p:spPr>
        <p:txBody>
          <a:bodyPr vert="vert270" wrap="square" rtlCol="0" anchor="ctr">
            <a:noAutofit/>
          </a:bodyPr>
          <a:lstStyle/>
          <a:p>
            <a:pPr algn="ctr"/>
            <a:r>
              <a:rPr lang="en-US" sz="1200" dirty="0" smtClean="0">
                <a:solidFill>
                  <a:schemeClr val="bg1"/>
                </a:solidFill>
                <a:latin typeface="Arial Black" panose="020B0A04020102020204" pitchFamily="34" charset="0"/>
              </a:rPr>
              <a:t>Sort</a:t>
            </a:r>
            <a:endParaRPr lang="en-US" sz="1200" dirty="0">
              <a:solidFill>
                <a:schemeClr val="bg1"/>
              </a:solidFill>
              <a:latin typeface="Arial Black" panose="020B0A04020102020204" pitchFamily="34" charset="0"/>
            </a:endParaRPr>
          </a:p>
        </p:txBody>
      </p:sp>
      <p:sp>
        <p:nvSpPr>
          <p:cNvPr id="11" name="TextBox 10"/>
          <p:cNvSpPr txBox="1"/>
          <p:nvPr/>
        </p:nvSpPr>
        <p:spPr>
          <a:xfrm>
            <a:off x="457200" y="4920336"/>
            <a:ext cx="4327434" cy="685800"/>
          </a:xfrm>
          <a:prstGeom prst="rect">
            <a:avLst/>
          </a:prstGeom>
          <a:solidFill>
            <a:srgbClr val="00B05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Free Space</a:t>
            </a:r>
            <a:endParaRPr lang="en-US" sz="3600" dirty="0">
              <a:solidFill>
                <a:schemeClr val="bg1"/>
              </a:solidFill>
              <a:latin typeface="Arial Black" panose="020B0A04020102020204" pitchFamily="34" charset="0"/>
            </a:endParaRPr>
          </a:p>
        </p:txBody>
      </p:sp>
      <p:sp>
        <p:nvSpPr>
          <p:cNvPr id="26" name="TextBox 25"/>
          <p:cNvSpPr txBox="1"/>
          <p:nvPr/>
        </p:nvSpPr>
        <p:spPr>
          <a:xfrm>
            <a:off x="4775925" y="4920336"/>
            <a:ext cx="640080"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1</a:t>
            </a:r>
          </a:p>
        </p:txBody>
      </p:sp>
      <p:sp>
        <p:nvSpPr>
          <p:cNvPr id="27" name="TextBox 26"/>
          <p:cNvSpPr txBox="1"/>
          <p:nvPr/>
        </p:nvSpPr>
        <p:spPr>
          <a:xfrm>
            <a:off x="5416005"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2</a:t>
            </a:r>
          </a:p>
        </p:txBody>
      </p:sp>
      <p:sp>
        <p:nvSpPr>
          <p:cNvPr id="28" name="TextBox 27"/>
          <p:cNvSpPr txBox="1"/>
          <p:nvPr/>
        </p:nvSpPr>
        <p:spPr>
          <a:xfrm>
            <a:off x="6065229"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3</a:t>
            </a:r>
            <a:endParaRPr lang="en-US" sz="3600" dirty="0">
              <a:solidFill>
                <a:schemeClr val="bg1"/>
              </a:solidFill>
              <a:latin typeface="Arial Black" panose="020B0A04020102020204" pitchFamily="34" charset="0"/>
            </a:endParaRPr>
          </a:p>
        </p:txBody>
      </p:sp>
      <p:sp>
        <p:nvSpPr>
          <p:cNvPr id="29" name="TextBox 28"/>
          <p:cNvSpPr txBox="1"/>
          <p:nvPr/>
        </p:nvSpPr>
        <p:spPr>
          <a:xfrm>
            <a:off x="6714453"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4</a:t>
            </a:r>
            <a:endParaRPr lang="en-US" sz="3600" dirty="0">
              <a:solidFill>
                <a:schemeClr val="bg1"/>
              </a:solidFill>
              <a:latin typeface="Arial Black" panose="020B0A04020102020204" pitchFamily="34" charset="0"/>
            </a:endParaRPr>
          </a:p>
        </p:txBody>
      </p:sp>
      <p:sp>
        <p:nvSpPr>
          <p:cNvPr id="30" name="TextBox 29"/>
          <p:cNvSpPr txBox="1"/>
          <p:nvPr/>
        </p:nvSpPr>
        <p:spPr>
          <a:xfrm>
            <a:off x="7363677"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5</a:t>
            </a:r>
            <a:endParaRPr lang="en-US" sz="3600" dirty="0">
              <a:solidFill>
                <a:schemeClr val="bg1"/>
              </a:solidFill>
              <a:latin typeface="Arial Black" panose="020B0A04020102020204" pitchFamily="34" charset="0"/>
            </a:endParaRPr>
          </a:p>
        </p:txBody>
      </p:sp>
      <p:sp>
        <p:nvSpPr>
          <p:cNvPr id="31" name="TextBox 30"/>
          <p:cNvSpPr txBox="1"/>
          <p:nvPr/>
        </p:nvSpPr>
        <p:spPr>
          <a:xfrm>
            <a:off x="8012901"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6</a:t>
            </a:r>
            <a:endParaRPr lang="en-US" sz="3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48297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20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1000"/>
                                        <p:tgtEl>
                                          <p:spTgt spid="26"/>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6000"/>
                                        <p:tgtEl>
                                          <p:spTgt spid="10"/>
                                        </p:tgtEl>
                                      </p:cBhvr>
                                    </p:animEffect>
                                  </p:childTnLst>
                                </p:cTn>
                              </p:par>
                              <p:par>
                                <p:cTn id="51" presetID="22" presetClass="entr" presetSubtype="8" fill="hold" grpId="0" nodeType="withEffect">
                                  <p:stCondLst>
                                    <p:cond delay="100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1000"/>
                                        <p:tgtEl>
                                          <p:spTgt spid="27"/>
                                        </p:tgtEl>
                                      </p:cBhvr>
                                    </p:animEffect>
                                  </p:childTnLst>
                                </p:cTn>
                              </p:par>
                              <p:par>
                                <p:cTn id="54" presetID="22" presetClass="entr" presetSubtype="8" fill="hold" grpId="0" nodeType="withEffect">
                                  <p:stCondLst>
                                    <p:cond delay="2000"/>
                                  </p:stCondLst>
                                  <p:childTnLst>
                                    <p:set>
                                      <p:cBhvr>
                                        <p:cTn id="55" dur="1" fill="hold">
                                          <p:stCondLst>
                                            <p:cond delay="0"/>
                                          </p:stCondLst>
                                        </p:cTn>
                                        <p:tgtEl>
                                          <p:spTgt spid="28"/>
                                        </p:tgtEl>
                                        <p:attrNameLst>
                                          <p:attrName>style.visibility</p:attrName>
                                        </p:attrNameLst>
                                      </p:cBhvr>
                                      <p:to>
                                        <p:strVal val="visible"/>
                                      </p:to>
                                    </p:set>
                                    <p:animEffect transition="in" filter="wipe(left)">
                                      <p:cBhvr>
                                        <p:cTn id="56" dur="1000"/>
                                        <p:tgtEl>
                                          <p:spTgt spid="28"/>
                                        </p:tgtEl>
                                      </p:cBhvr>
                                    </p:animEffect>
                                  </p:childTnLst>
                                </p:cTn>
                              </p:par>
                              <p:par>
                                <p:cTn id="57" presetID="22" presetClass="entr" presetSubtype="8" fill="hold" grpId="0" nodeType="withEffect">
                                  <p:stCondLst>
                                    <p:cond delay="300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1000"/>
                                        <p:tgtEl>
                                          <p:spTgt spid="29"/>
                                        </p:tgtEl>
                                      </p:cBhvr>
                                    </p:animEffect>
                                  </p:childTnLst>
                                </p:cTn>
                              </p:par>
                              <p:par>
                                <p:cTn id="60" presetID="22" presetClass="entr" presetSubtype="8" fill="hold" grpId="0" nodeType="withEffect">
                                  <p:stCondLst>
                                    <p:cond delay="400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1000"/>
                                        <p:tgtEl>
                                          <p:spTgt spid="30"/>
                                        </p:tgtEl>
                                      </p:cBhvr>
                                    </p:animEffect>
                                  </p:childTnLst>
                                </p:cTn>
                              </p:par>
                              <p:par>
                                <p:cTn id="63" presetID="22" presetClass="entr" presetSubtype="8" fill="hold" grpId="0" nodeType="withEffect">
                                  <p:stCondLst>
                                    <p:cond delay="5000"/>
                                  </p:stCondLst>
                                  <p:childTnLst>
                                    <p:set>
                                      <p:cBhvr>
                                        <p:cTn id="64" dur="1" fill="hold">
                                          <p:stCondLst>
                                            <p:cond delay="0"/>
                                          </p:stCondLst>
                                        </p:cTn>
                                        <p:tgtEl>
                                          <p:spTgt spid="31"/>
                                        </p:tgtEl>
                                        <p:attrNameLst>
                                          <p:attrName>style.visibility</p:attrName>
                                        </p:attrNameLst>
                                      </p:cBhvr>
                                      <p:to>
                                        <p:strVal val="visible"/>
                                      </p:to>
                                    </p:set>
                                    <p:animEffect transition="in" filter="wipe(left)">
                                      <p:cBhvr>
                                        <p:cTn id="65" dur="1000"/>
                                        <p:tgtEl>
                                          <p:spTgt spid="31"/>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barn(inVertical)">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
                                            <p:txEl>
                                              <p:pRg st="2" end="2"/>
                                            </p:txEl>
                                          </p:spTgt>
                                        </p:tgtEl>
                                        <p:attrNameLst>
                                          <p:attrName>style.visibility</p:attrName>
                                        </p:attrNameLst>
                                      </p:cBhvr>
                                      <p:to>
                                        <p:strVal val="visible"/>
                                      </p:to>
                                    </p:set>
                                    <p:animEffect transition="in" filter="fade">
                                      <p:cBhvr>
                                        <p:cTn id="75" dur="500"/>
                                        <p:tgtEl>
                                          <p:spTgt spid="6">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6">
                                            <p:txEl>
                                              <p:pRg st="3" end="3"/>
                                            </p:txEl>
                                          </p:spTgt>
                                        </p:tgtEl>
                                        <p:attrNameLst>
                                          <p:attrName>style.visibility</p:attrName>
                                        </p:attrNameLst>
                                      </p:cBhvr>
                                      <p:to>
                                        <p:strVal val="visible"/>
                                      </p:to>
                                    </p:set>
                                    <p:animEffect transition="in" filter="fade">
                                      <p:cBhvr>
                                        <p:cTn id="80" dur="500"/>
                                        <p:tgtEl>
                                          <p:spTgt spid="6">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37"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barn(outVertical)">
                                      <p:cBhvr>
                                        <p:cTn id="8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8" grpId="0" animBg="1"/>
      <p:bldP spid="10" grpId="0" animBg="1"/>
      <p:bldP spid="12" grpId="0" animBg="1"/>
      <p:bldP spid="13" grpId="0" animBg="1"/>
      <p:bldP spid="14" grpId="0" animBg="1"/>
      <p:bldP spid="15" grpId="0" animBg="1"/>
      <p:bldP spid="16" grpId="0" animBg="1"/>
      <p:bldP spid="17" grpId="0" animBg="1"/>
      <p:bldP spid="24" grpId="0" animBg="1"/>
      <p:bldP spid="25" grpId="0" animBg="1"/>
      <p:bldP spid="11" grpId="0" animBg="1"/>
      <p:bldP spid="26" grpId="0" animBg="1"/>
      <p:bldP spid="27" grpId="0" animBg="1"/>
      <p:bldP spid="28" grpId="0" animBg="1"/>
      <p:bldP spid="29" grpId="0" animBg="1"/>
      <p:bldP spid="30" grpId="0" animBg="1"/>
      <p:bldP spid="31"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effectLst>
            <a:outerShdw blurRad="50800" dist="38100" dir="2700000" algn="tl" rotWithShape="0">
              <a:prstClr val="black"/>
            </a:outerShdw>
          </a:effectLst>
        </p:spPr>
        <p:txBody>
          <a:bodyPr>
            <a:normAutofit/>
          </a:bodyPr>
          <a:lstStyle/>
          <a:p>
            <a:pPr>
              <a:spcBef>
                <a:spcPts val="400"/>
              </a:spcBef>
            </a:pPr>
            <a:r>
              <a:rPr lang="en-US" sz="2400" dirty="0" smtClean="0"/>
              <a:t>Index at "end" of MDF file.</a:t>
            </a:r>
          </a:p>
          <a:p>
            <a:pPr>
              <a:spcBef>
                <a:spcPts val="400"/>
              </a:spcBef>
            </a:pPr>
            <a:r>
              <a:rPr lang="en-US" sz="2400" dirty="0" smtClean="0"/>
              <a:t>Uses any Free Space at beginning.</a:t>
            </a:r>
          </a:p>
          <a:p>
            <a:pPr>
              <a:spcBef>
                <a:spcPts val="400"/>
              </a:spcBef>
            </a:pPr>
            <a:r>
              <a:rPr lang="en-US" sz="2400" dirty="0" smtClean="0"/>
              <a:t>Pages are moved from end of file to beginning resulting in descending physical and logical order (inverted).</a:t>
            </a:r>
          </a:p>
          <a:p>
            <a:pPr>
              <a:spcBef>
                <a:spcPts val="400"/>
              </a:spcBef>
            </a:pPr>
            <a:r>
              <a:rPr lang="en-US" sz="2400" dirty="0" smtClean="0"/>
              <a:t>Known as "Index Inversion"</a:t>
            </a:r>
          </a:p>
          <a:p>
            <a:pPr>
              <a:spcBef>
                <a:spcPts val="400"/>
              </a:spcBef>
            </a:pPr>
            <a:r>
              <a:rPr lang="en-US" sz="2400" dirty="0" smtClean="0">
                <a:solidFill>
                  <a:srgbClr val="FF0000"/>
                </a:solidFill>
                <a:effectLst>
                  <a:outerShdw blurRad="50800" dist="38100" dir="2700000" algn="tl" rotWithShape="0">
                    <a:prstClr val="black"/>
                  </a:outerShdw>
                </a:effectLst>
              </a:rPr>
              <a:t>This is devastating to Read-Ahead performance!!!</a:t>
            </a:r>
          </a:p>
          <a:p>
            <a:pPr>
              <a:spcBef>
                <a:spcPts val="400"/>
              </a:spcBef>
            </a:pPr>
            <a:r>
              <a:rPr lang="en-US" sz="2400" dirty="0" smtClean="0">
                <a:solidFill>
                  <a:srgbClr val="FF0000"/>
                </a:solidFill>
                <a:effectLst>
                  <a:outerShdw blurRad="50800" dist="38100" dir="2700000" algn="tl" rotWithShape="0">
                    <a:prstClr val="black"/>
                  </a:outerShdw>
                </a:effectLst>
              </a:rPr>
              <a:t>Index Maintenance IS REQUIRED afterwards!!!</a:t>
            </a:r>
          </a:p>
        </p:txBody>
      </p:sp>
      <p:sp>
        <p:nvSpPr>
          <p:cNvPr id="28" name="TextBox 27"/>
          <p:cNvSpPr txBox="1"/>
          <p:nvPr/>
        </p:nvSpPr>
        <p:spPr>
          <a:xfrm>
            <a:off x="457200" y="4920333"/>
            <a:ext cx="8229600" cy="685800"/>
          </a:xfrm>
          <a:prstGeom prst="rect">
            <a:avLst/>
          </a:prstGeom>
          <a:noFill/>
          <a:ln w="38100">
            <a:solidFill>
              <a:schemeClr val="tx1"/>
            </a:solidFill>
          </a:ln>
        </p:spPr>
        <p:txBody>
          <a:bodyPr wrap="square" rtlCol="0" anchor="ctr">
            <a:noAutofit/>
          </a:bodyPr>
          <a:lstStyle/>
          <a:p>
            <a:pPr algn="ctr"/>
            <a:r>
              <a:rPr lang="en-US" sz="3600" dirty="0" smtClean="0">
                <a:latin typeface="Arial Black" panose="020B0A04020102020204" pitchFamily="34" charset="0"/>
              </a:rPr>
              <a:t>Beginning        MDF              End</a:t>
            </a:r>
            <a:endParaRPr lang="en-US" sz="3600" dirty="0">
              <a:latin typeface="Arial Black" panose="020B0A04020102020204" pitchFamily="34" charset="0"/>
            </a:endParaRPr>
          </a:p>
        </p:txBody>
      </p:sp>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93</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File Shrink "Inverts" Indexes</a:t>
            </a:r>
            <a:endParaRPr lang="en-US" dirty="0"/>
          </a:p>
        </p:txBody>
      </p:sp>
      <p:sp>
        <p:nvSpPr>
          <p:cNvPr id="9" name="TextBox 8"/>
          <p:cNvSpPr txBox="1"/>
          <p:nvPr/>
        </p:nvSpPr>
        <p:spPr>
          <a:xfrm>
            <a:off x="4800600" y="4920333"/>
            <a:ext cx="3886200"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New Index</a:t>
            </a:r>
            <a:endParaRPr lang="en-US" sz="3600" dirty="0">
              <a:solidFill>
                <a:schemeClr val="bg1"/>
              </a:solidFill>
              <a:latin typeface="Arial Black" panose="020B0A04020102020204" pitchFamily="34" charset="0"/>
            </a:endParaRPr>
          </a:p>
        </p:txBody>
      </p:sp>
      <p:sp>
        <p:nvSpPr>
          <p:cNvPr id="12" name="TextBox 11"/>
          <p:cNvSpPr txBox="1"/>
          <p:nvPr/>
        </p:nvSpPr>
        <p:spPr>
          <a:xfrm>
            <a:off x="457200" y="5602512"/>
            <a:ext cx="3069771" cy="685800"/>
          </a:xfrm>
          <a:prstGeom prst="rect">
            <a:avLst/>
          </a:prstGeom>
          <a:solidFill>
            <a:srgbClr val="FFC000"/>
          </a:solidFill>
          <a:ln w="38100">
            <a:solidFill>
              <a:schemeClr val="tx1"/>
            </a:solidFill>
          </a:ln>
        </p:spPr>
        <p:txBody>
          <a:bodyPr wrap="square" rtlCol="0" anchor="ctr">
            <a:noAutofit/>
          </a:bodyPr>
          <a:lstStyle/>
          <a:p>
            <a:pPr algn="ctr"/>
            <a:r>
              <a:rPr lang="en-US" sz="3600" dirty="0" smtClean="0">
                <a:latin typeface="Arial Black" panose="020B0A04020102020204" pitchFamily="34" charset="0"/>
              </a:rPr>
              <a:t>Log File</a:t>
            </a:r>
            <a:endParaRPr lang="en-US" sz="3600" dirty="0">
              <a:latin typeface="Arial Black" panose="020B0A04020102020204" pitchFamily="34" charset="0"/>
            </a:endParaRPr>
          </a:p>
        </p:txBody>
      </p:sp>
      <p:sp>
        <p:nvSpPr>
          <p:cNvPr id="8" name="TextBox 7"/>
          <p:cNvSpPr txBox="1"/>
          <p:nvPr/>
        </p:nvSpPr>
        <p:spPr>
          <a:xfrm>
            <a:off x="464457" y="4920328"/>
            <a:ext cx="4343400" cy="685800"/>
          </a:xfrm>
          <a:prstGeom prst="rect">
            <a:avLst/>
          </a:prstGeom>
          <a:solidFill>
            <a:srgbClr val="00B05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Free Space</a:t>
            </a:r>
            <a:endParaRPr lang="en-US" sz="3600" dirty="0">
              <a:solidFill>
                <a:schemeClr val="bg1"/>
              </a:solidFill>
              <a:latin typeface="Arial Black" panose="020B0A04020102020204" pitchFamily="34" charset="0"/>
            </a:endParaRPr>
          </a:p>
        </p:txBody>
      </p:sp>
      <p:sp>
        <p:nvSpPr>
          <p:cNvPr id="15" name="TextBox 14"/>
          <p:cNvSpPr txBox="1"/>
          <p:nvPr/>
        </p:nvSpPr>
        <p:spPr>
          <a:xfrm>
            <a:off x="4800600" y="4920333"/>
            <a:ext cx="640080"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1</a:t>
            </a:r>
          </a:p>
        </p:txBody>
      </p:sp>
      <p:sp>
        <p:nvSpPr>
          <p:cNvPr id="16" name="TextBox 15"/>
          <p:cNvSpPr txBox="1"/>
          <p:nvPr/>
        </p:nvSpPr>
        <p:spPr>
          <a:xfrm>
            <a:off x="5440680" y="4920333"/>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2</a:t>
            </a:r>
          </a:p>
        </p:txBody>
      </p:sp>
      <p:sp>
        <p:nvSpPr>
          <p:cNvPr id="17" name="TextBox 16"/>
          <p:cNvSpPr txBox="1"/>
          <p:nvPr/>
        </p:nvSpPr>
        <p:spPr>
          <a:xfrm>
            <a:off x="6089904" y="4920333"/>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3</a:t>
            </a:r>
            <a:endParaRPr lang="en-US" sz="3600" dirty="0">
              <a:solidFill>
                <a:schemeClr val="bg1"/>
              </a:solidFill>
              <a:latin typeface="Arial Black" panose="020B0A04020102020204" pitchFamily="34" charset="0"/>
            </a:endParaRPr>
          </a:p>
        </p:txBody>
      </p:sp>
      <p:sp>
        <p:nvSpPr>
          <p:cNvPr id="18" name="TextBox 17"/>
          <p:cNvSpPr txBox="1"/>
          <p:nvPr/>
        </p:nvSpPr>
        <p:spPr>
          <a:xfrm>
            <a:off x="6739128" y="4920333"/>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4</a:t>
            </a:r>
            <a:endParaRPr lang="en-US" sz="3600" dirty="0">
              <a:solidFill>
                <a:schemeClr val="bg1"/>
              </a:solidFill>
              <a:latin typeface="Arial Black" panose="020B0A04020102020204" pitchFamily="34" charset="0"/>
            </a:endParaRPr>
          </a:p>
        </p:txBody>
      </p:sp>
      <p:sp>
        <p:nvSpPr>
          <p:cNvPr id="19" name="TextBox 18"/>
          <p:cNvSpPr txBox="1"/>
          <p:nvPr/>
        </p:nvSpPr>
        <p:spPr>
          <a:xfrm>
            <a:off x="7388352" y="4920333"/>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5</a:t>
            </a:r>
            <a:endParaRPr lang="en-US" sz="3600" dirty="0">
              <a:solidFill>
                <a:schemeClr val="bg1"/>
              </a:solidFill>
              <a:latin typeface="Arial Black" panose="020B0A04020102020204" pitchFamily="34" charset="0"/>
            </a:endParaRPr>
          </a:p>
        </p:txBody>
      </p:sp>
      <p:sp>
        <p:nvSpPr>
          <p:cNvPr id="20" name="TextBox 19"/>
          <p:cNvSpPr txBox="1"/>
          <p:nvPr/>
        </p:nvSpPr>
        <p:spPr>
          <a:xfrm>
            <a:off x="8037576" y="4920333"/>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6</a:t>
            </a:r>
            <a:endParaRPr lang="en-US" sz="3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05831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grpId="1"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28"/>
                                        </p:tgtEl>
                                      </p:cBhvr>
                                    </p:animEffect>
                                    <p:set>
                                      <p:cBhvr>
                                        <p:cTn id="29" dur="1" fill="hold">
                                          <p:stCondLst>
                                            <p:cond delay="499"/>
                                          </p:stCondLst>
                                        </p:cTn>
                                        <p:tgtEl>
                                          <p:spTgt spid="28"/>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Effect transition="in" filter="fade">
                                      <p:cBhvr>
                                        <p:cTn id="52" dur="500"/>
                                        <p:tgtEl>
                                          <p:spTgt spid="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6000"/>
                                        <p:tgtEl>
                                          <p:spTgt spid="12"/>
                                        </p:tgtEl>
                                      </p:cBhvr>
                                    </p:animEffect>
                                  </p:childTnLst>
                                </p:cTn>
                              </p:par>
                              <p:par>
                                <p:cTn id="58" presetID="44" presetClass="path" presetSubtype="0" accel="50000" decel="50000" fill="hold" grpId="1" nodeType="withEffect">
                                  <p:stCondLst>
                                    <p:cond delay="0"/>
                                  </p:stCondLst>
                                  <p:childTnLst>
                                    <p:animMotion origin="layout" path="M 2.77778E-7 3.23699E-6 L -0.22205 -0.10729 C -0.26823 -0.13156 -0.33785 -0.14497 -0.41024 -0.14497 C -0.49288 -0.14497 -0.55903 -0.13156 -0.60556 -0.10729 L -0.82708 3.23699E-6 " pathEditMode="relative" rAng="0" ptsTypes="FffFF">
                                      <p:cBhvr>
                                        <p:cTn id="59" dur="1000" fill="hold"/>
                                        <p:tgtEl>
                                          <p:spTgt spid="20"/>
                                        </p:tgtEl>
                                        <p:attrNameLst>
                                          <p:attrName>ppt_x</p:attrName>
                                          <p:attrName>ppt_y</p:attrName>
                                        </p:attrNameLst>
                                      </p:cBhvr>
                                      <p:rCtr x="-41354" y="-7260"/>
                                    </p:animMotion>
                                  </p:childTnLst>
                                </p:cTn>
                              </p:par>
                              <p:par>
                                <p:cTn id="60" presetID="44" presetClass="path" presetSubtype="0" accel="50000" decel="50000" fill="hold" grpId="1" nodeType="withEffect">
                                  <p:stCondLst>
                                    <p:cond delay="1000"/>
                                  </p:stCondLst>
                                  <p:childTnLst>
                                    <p:animMotion origin="layout" path="M -2.77778E-6 -4.81481E-6 L -0.18559 -0.1074 C -0.2243 -0.13171 -0.28229 -0.14513 -0.34271 -0.14513 C -0.4118 -0.14513 -0.46701 -0.13171 -0.50607 -0.1074 L -0.6908 -4.81481E-6 " pathEditMode="relative" rAng="0" ptsTypes="FffFF">
                                      <p:cBhvr>
                                        <p:cTn id="61" dur="1000" fill="hold"/>
                                        <p:tgtEl>
                                          <p:spTgt spid="19"/>
                                        </p:tgtEl>
                                        <p:attrNameLst>
                                          <p:attrName>ppt_x</p:attrName>
                                          <p:attrName>ppt_y</p:attrName>
                                        </p:attrNameLst>
                                      </p:cBhvr>
                                      <p:rCtr x="-34549" y="-7269"/>
                                    </p:animMotion>
                                  </p:childTnLst>
                                </p:cTn>
                              </p:par>
                              <p:par>
                                <p:cTn id="62" presetID="44" presetClass="path" presetSubtype="0" accel="50000" decel="50000" fill="hold" grpId="1" nodeType="withEffect">
                                  <p:stCondLst>
                                    <p:cond delay="2000"/>
                                  </p:stCondLst>
                                  <p:childTnLst>
                                    <p:animMotion origin="layout" path="M 4.16667E-6 3.23699E-6 L -0.14723 -0.10729 C -0.17796 -0.13156 -0.22414 -0.14497 -0.27205 -0.14497 C -0.32691 -0.14497 -0.37084 -0.13156 -0.40157 -0.10729 L -0.54862 3.23699E-6 " pathEditMode="relative" rAng="0" ptsTypes="FffFF">
                                      <p:cBhvr>
                                        <p:cTn id="63" dur="1000" fill="hold"/>
                                        <p:tgtEl>
                                          <p:spTgt spid="18"/>
                                        </p:tgtEl>
                                        <p:attrNameLst>
                                          <p:attrName>ppt_x</p:attrName>
                                          <p:attrName>ppt_y</p:attrName>
                                        </p:attrNameLst>
                                      </p:cBhvr>
                                      <p:rCtr x="-27431" y="-7260"/>
                                    </p:animMotion>
                                  </p:childTnLst>
                                </p:cTn>
                              </p:par>
                              <p:par>
                                <p:cTn id="64" presetID="44" presetClass="path" presetSubtype="0" accel="50000" decel="50000" fill="hold" grpId="1" nodeType="withEffect">
                                  <p:stCondLst>
                                    <p:cond delay="3000"/>
                                  </p:stCondLst>
                                  <p:childTnLst>
                                    <p:animMotion origin="layout" path="M 1.11111E-6 3.23699E-6 L -0.10886 -0.10729 C -0.13177 -0.13156 -0.16597 -0.14497 -0.20139 -0.14497 C -0.24201 -0.14497 -0.27448 -0.13156 -0.2974 -0.10729 L -0.40608 3.23699E-6 " pathEditMode="relative" rAng="0" ptsTypes="FffFF">
                                      <p:cBhvr>
                                        <p:cTn id="65" dur="1000" fill="hold"/>
                                        <p:tgtEl>
                                          <p:spTgt spid="17"/>
                                        </p:tgtEl>
                                        <p:attrNameLst>
                                          <p:attrName>ppt_x</p:attrName>
                                          <p:attrName>ppt_y</p:attrName>
                                        </p:attrNameLst>
                                      </p:cBhvr>
                                      <p:rCtr x="-20313" y="-7260"/>
                                    </p:animMotion>
                                  </p:childTnLst>
                                </p:cTn>
                              </p:par>
                              <p:par>
                                <p:cTn id="66" presetID="44" presetClass="path" presetSubtype="0" accel="50000" decel="50000" fill="hold" grpId="1" nodeType="withEffect">
                                  <p:stCondLst>
                                    <p:cond delay="4000"/>
                                  </p:stCondLst>
                                  <p:childTnLst>
                                    <p:animMotion origin="layout" path="M -1.94444E-6 3.23699E-6 L -0.07118 -0.10729 C -0.08611 -0.13156 -0.10833 -0.14497 -0.1316 -0.14497 C -0.15816 -0.14497 -0.17934 -0.13156 -0.19427 -0.10729 L -0.26528 3.23699E-6 " pathEditMode="relative" rAng="0" ptsTypes="FffFF">
                                      <p:cBhvr>
                                        <p:cTn id="67" dur="1000" fill="hold"/>
                                        <p:tgtEl>
                                          <p:spTgt spid="16"/>
                                        </p:tgtEl>
                                        <p:attrNameLst>
                                          <p:attrName>ppt_x</p:attrName>
                                          <p:attrName>ppt_y</p:attrName>
                                        </p:attrNameLst>
                                      </p:cBhvr>
                                      <p:rCtr x="-13264" y="-7260"/>
                                    </p:animMotion>
                                  </p:childTnLst>
                                </p:cTn>
                              </p:par>
                              <p:par>
                                <p:cTn id="68" presetID="44" presetClass="path" presetSubtype="0" accel="50000" decel="50000" fill="hold" grpId="1" nodeType="withEffect">
                                  <p:stCondLst>
                                    <p:cond delay="5000"/>
                                  </p:stCondLst>
                                  <p:childTnLst>
                                    <p:animMotion origin="layout" path="M 4.16667E-6 3.23699E-6 L -0.03351 -0.10729 C -0.04063 -0.13156 -0.05105 -0.14497 -0.06198 -0.14497 C -0.07448 -0.14497 -0.08455 -0.13156 -0.0915 -0.10729 L -0.125 3.23699E-6 " pathEditMode="relative" rAng="0" ptsTypes="FffFF">
                                      <p:cBhvr>
                                        <p:cTn id="69" dur="1000" fill="hold"/>
                                        <p:tgtEl>
                                          <p:spTgt spid="15"/>
                                        </p:tgtEl>
                                        <p:attrNameLst>
                                          <p:attrName>ppt_x</p:attrName>
                                          <p:attrName>ppt_y</p:attrName>
                                        </p:attrNameLst>
                                      </p:cBhvr>
                                      <p:rCtr x="-6250" y="-7260"/>
                                    </p:animMotion>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8"/>
                                        </p:tgtEl>
                                      </p:cBhvr>
                                    </p:animEffect>
                                    <p:set>
                                      <p:cBhvr>
                                        <p:cTn id="74" dur="1" fill="hold">
                                          <p:stCondLst>
                                            <p:cond delay="499"/>
                                          </p:stCondLst>
                                        </p:cTn>
                                        <p:tgtEl>
                                          <p:spTgt spid="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3" end="3"/>
                                            </p:txEl>
                                          </p:spTgt>
                                        </p:tgtEl>
                                        <p:attrNameLst>
                                          <p:attrName>style.visibility</p:attrName>
                                        </p:attrNameLst>
                                      </p:cBhvr>
                                      <p:to>
                                        <p:strVal val="visible"/>
                                      </p:to>
                                    </p:set>
                                    <p:animEffect transition="in" filter="fade">
                                      <p:cBhvr>
                                        <p:cTn id="79" dur="500"/>
                                        <p:tgtEl>
                                          <p:spTgt spid="6">
                                            <p:txEl>
                                              <p:pRg st="3" end="3"/>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txEl>
                                              <p:pRg st="4" end="4"/>
                                            </p:txEl>
                                          </p:spTgt>
                                        </p:tgtEl>
                                        <p:attrNameLst>
                                          <p:attrName>style.visibility</p:attrName>
                                        </p:attrNameLst>
                                      </p:cBhvr>
                                      <p:to>
                                        <p:strVal val="visible"/>
                                      </p:to>
                                    </p:set>
                                    <p:animEffect transition="in" filter="fade">
                                      <p:cBhvr>
                                        <p:cTn id="84" dur="500"/>
                                        <p:tgtEl>
                                          <p:spTgt spid="6">
                                            <p:txEl>
                                              <p:pRg st="4" end="4"/>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
                                            <p:txEl>
                                              <p:pRg st="5" end="5"/>
                                            </p:txEl>
                                          </p:spTgt>
                                        </p:tgtEl>
                                        <p:attrNameLst>
                                          <p:attrName>style.visibility</p:attrName>
                                        </p:attrNameLst>
                                      </p:cBhvr>
                                      <p:to>
                                        <p:strVal val="visible"/>
                                      </p:to>
                                    </p:set>
                                    <p:animEffect transition="in" filter="fade">
                                      <p:cBhvr>
                                        <p:cTn id="89"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28" grpId="0" animBg="1"/>
      <p:bldP spid="28" grpId="1" animBg="1"/>
      <p:bldP spid="9" grpId="0" animBg="1"/>
      <p:bldP spid="9" grpId="1" animBg="1"/>
      <p:bldP spid="12" grpId="0" animBg="1"/>
      <p:bldP spid="8" grpId="0" animBg="1"/>
      <p:bldP spid="8"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#1</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94</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Reorganize</a:t>
            </a:r>
            <a:br>
              <a:rPr lang="en-US" dirty="0" smtClean="0"/>
            </a:br>
            <a:r>
              <a:rPr lang="en-US" dirty="0" smtClean="0">
                <a:solidFill>
                  <a:srgbClr val="FFFF00"/>
                </a:solidFill>
              </a:rPr>
              <a:t>Any </a:t>
            </a:r>
            <a:r>
              <a:rPr lang="en-US" dirty="0">
                <a:solidFill>
                  <a:srgbClr val="FFFF00"/>
                </a:solidFill>
              </a:rPr>
              <a:t>Recovery </a:t>
            </a:r>
            <a:r>
              <a:rPr lang="en-US" dirty="0" smtClean="0">
                <a:solidFill>
                  <a:srgbClr val="FFFF00"/>
                </a:solidFill>
              </a:rPr>
              <a:t>Model, Any Edition</a:t>
            </a:r>
            <a:endParaRPr lang="en-US" dirty="0">
              <a:solidFill>
                <a:srgbClr val="FFFF00"/>
              </a:solidFill>
            </a:endParaRPr>
          </a:p>
        </p:txBody>
      </p:sp>
      <p:sp>
        <p:nvSpPr>
          <p:cNvPr id="6" name="Content Placeholder 5"/>
          <p:cNvSpPr>
            <a:spLocks noGrp="1"/>
          </p:cNvSpPr>
          <p:nvPr>
            <p:ph sz="quarter" idx="10"/>
          </p:nvPr>
        </p:nvSpPr>
        <p:spPr/>
        <p:txBody>
          <a:bodyPr tIns="0">
            <a:normAutofit/>
          </a:bodyPr>
          <a:lstStyle/>
          <a:p>
            <a:pPr>
              <a:spcBef>
                <a:spcPts val="0"/>
              </a:spcBef>
            </a:pPr>
            <a:r>
              <a:rPr lang="en-US" sz="2200" dirty="0" smtClean="0">
                <a:solidFill>
                  <a:srgbClr val="FF0000"/>
                </a:solidFill>
              </a:rPr>
              <a:t>ONLINE all the time even in Standard Edition.</a:t>
            </a:r>
          </a:p>
          <a:p>
            <a:pPr>
              <a:spcBef>
                <a:spcPts val="0"/>
              </a:spcBef>
            </a:pPr>
            <a:r>
              <a:rPr lang="en-US" sz="2200" dirty="0" smtClean="0"/>
              <a:t>Defrags using only the space currently occupied + 1 page.</a:t>
            </a:r>
          </a:p>
          <a:p>
            <a:pPr>
              <a:spcBef>
                <a:spcPts val="0"/>
              </a:spcBef>
            </a:pPr>
            <a:r>
              <a:rPr lang="en-US" sz="2200" dirty="0" smtClean="0"/>
              <a:t>Always fully logged and single threaded.</a:t>
            </a:r>
          </a:p>
          <a:p>
            <a:pPr>
              <a:spcBef>
                <a:spcPts val="0"/>
              </a:spcBef>
            </a:pPr>
            <a:r>
              <a:rPr lang="en-US" sz="2200" dirty="0"/>
              <a:t>Huge log file activity w/high fragmentation.</a:t>
            </a:r>
          </a:p>
          <a:p>
            <a:pPr>
              <a:spcBef>
                <a:spcPts val="0"/>
              </a:spcBef>
            </a:pPr>
            <a:r>
              <a:rPr lang="en-US" sz="2200" dirty="0" smtClean="0"/>
              <a:t>Compacts only when pages are filled &lt; Fill Factor.</a:t>
            </a:r>
          </a:p>
          <a:p>
            <a:pPr>
              <a:spcBef>
                <a:spcPts val="0"/>
              </a:spcBef>
            </a:pPr>
            <a:r>
              <a:rPr lang="en-US" sz="2200" dirty="0"/>
              <a:t>Horribly slow w/high fragmentation </a:t>
            </a:r>
            <a:r>
              <a:rPr lang="en-US" sz="2200" dirty="0" smtClean="0"/>
              <a:t>%</a:t>
            </a:r>
          </a:p>
          <a:p>
            <a:pPr>
              <a:spcBef>
                <a:spcPts val="0"/>
              </a:spcBef>
            </a:pPr>
            <a:r>
              <a:rPr lang="en-US" sz="2200" dirty="0" smtClean="0"/>
              <a:t>Does NOT rebuild stats.</a:t>
            </a:r>
            <a:endParaRPr lang="en-US" sz="2200" dirty="0"/>
          </a:p>
          <a:p>
            <a:pPr>
              <a:spcBef>
                <a:spcPts val="0"/>
              </a:spcBef>
            </a:pPr>
            <a:r>
              <a:rPr lang="en-US" sz="2200" dirty="0" smtClean="0"/>
              <a:t>Will NOT add pages to increase free space on page if filled greater than the Fill Factor.</a:t>
            </a:r>
          </a:p>
          <a:p>
            <a:pPr>
              <a:spcBef>
                <a:spcPts val="0"/>
              </a:spcBef>
            </a:pPr>
            <a:r>
              <a:rPr lang="en-US" dirty="0" smtClean="0">
                <a:solidFill>
                  <a:srgbClr val="FF0000"/>
                </a:solidFill>
              </a:rPr>
              <a:t>Does NOT help prevent page </a:t>
            </a:r>
            <a:r>
              <a:rPr lang="en-US" sz="2400" dirty="0" smtClean="0">
                <a:solidFill>
                  <a:srgbClr val="FF0000"/>
                </a:solidFill>
              </a:rPr>
              <a:t>splits</a:t>
            </a:r>
            <a:r>
              <a:rPr lang="en-US" dirty="0" smtClean="0">
                <a:solidFill>
                  <a:srgbClr val="FF0000"/>
                </a:solidFill>
              </a:rPr>
              <a:t>!!!</a:t>
            </a:r>
          </a:p>
        </p:txBody>
      </p:sp>
      <p:sp>
        <p:nvSpPr>
          <p:cNvPr id="7" name="TextBox 6"/>
          <p:cNvSpPr txBox="1"/>
          <p:nvPr/>
        </p:nvSpPr>
        <p:spPr>
          <a:xfrm>
            <a:off x="457200" y="4920336"/>
            <a:ext cx="3886200" cy="685800"/>
          </a:xfrm>
          <a:prstGeom prst="rect">
            <a:avLst/>
          </a:prstGeom>
          <a:solidFill>
            <a:srgbClr val="0033CC"/>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Old Index</a:t>
            </a:r>
            <a:endParaRPr lang="en-US" sz="3600" dirty="0">
              <a:solidFill>
                <a:schemeClr val="bg1"/>
              </a:solidFill>
              <a:latin typeface="Arial Black" panose="020B0A04020102020204" pitchFamily="34" charset="0"/>
            </a:endParaRPr>
          </a:p>
        </p:txBody>
      </p:sp>
      <p:sp>
        <p:nvSpPr>
          <p:cNvPr id="8" name="TextBox 7"/>
          <p:cNvSpPr txBox="1"/>
          <p:nvPr/>
        </p:nvSpPr>
        <p:spPr>
          <a:xfrm>
            <a:off x="3703320" y="4920336"/>
            <a:ext cx="640080" cy="685800"/>
          </a:xfrm>
          <a:prstGeom prst="rect">
            <a:avLst/>
          </a:prstGeom>
          <a:solidFill>
            <a:srgbClr val="0033CC"/>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1</a:t>
            </a:r>
          </a:p>
        </p:txBody>
      </p:sp>
      <p:sp>
        <p:nvSpPr>
          <p:cNvPr id="9" name="TextBox 8"/>
          <p:cNvSpPr txBox="1"/>
          <p:nvPr/>
        </p:nvSpPr>
        <p:spPr>
          <a:xfrm>
            <a:off x="3054096" y="4920336"/>
            <a:ext cx="649224" cy="685800"/>
          </a:xfrm>
          <a:prstGeom prst="rect">
            <a:avLst/>
          </a:prstGeom>
          <a:solidFill>
            <a:srgbClr val="0033CC"/>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2</a:t>
            </a:r>
          </a:p>
        </p:txBody>
      </p:sp>
      <p:sp>
        <p:nvSpPr>
          <p:cNvPr id="10" name="TextBox 9"/>
          <p:cNvSpPr txBox="1"/>
          <p:nvPr/>
        </p:nvSpPr>
        <p:spPr>
          <a:xfrm>
            <a:off x="2404872" y="4920336"/>
            <a:ext cx="649224" cy="685800"/>
          </a:xfrm>
          <a:prstGeom prst="rect">
            <a:avLst/>
          </a:prstGeom>
          <a:solidFill>
            <a:srgbClr val="0033CC"/>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3</a:t>
            </a:r>
            <a:endParaRPr lang="en-US" sz="3600" dirty="0">
              <a:solidFill>
                <a:schemeClr val="bg1"/>
              </a:solidFill>
              <a:latin typeface="Arial Black" panose="020B0A04020102020204" pitchFamily="34" charset="0"/>
            </a:endParaRPr>
          </a:p>
        </p:txBody>
      </p:sp>
      <p:sp>
        <p:nvSpPr>
          <p:cNvPr id="11" name="TextBox 10"/>
          <p:cNvSpPr txBox="1"/>
          <p:nvPr/>
        </p:nvSpPr>
        <p:spPr>
          <a:xfrm>
            <a:off x="1755648" y="4920336"/>
            <a:ext cx="649224" cy="685800"/>
          </a:xfrm>
          <a:prstGeom prst="rect">
            <a:avLst/>
          </a:prstGeom>
          <a:solidFill>
            <a:srgbClr val="0033CC"/>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4</a:t>
            </a:r>
            <a:endParaRPr lang="en-US" sz="3600" dirty="0">
              <a:solidFill>
                <a:schemeClr val="bg1"/>
              </a:solidFill>
              <a:latin typeface="Arial Black" panose="020B0A04020102020204" pitchFamily="34" charset="0"/>
            </a:endParaRPr>
          </a:p>
        </p:txBody>
      </p:sp>
      <p:sp>
        <p:nvSpPr>
          <p:cNvPr id="12" name="TextBox 11"/>
          <p:cNvSpPr txBox="1"/>
          <p:nvPr/>
        </p:nvSpPr>
        <p:spPr>
          <a:xfrm>
            <a:off x="1106424" y="4920336"/>
            <a:ext cx="649224" cy="685800"/>
          </a:xfrm>
          <a:prstGeom prst="rect">
            <a:avLst/>
          </a:prstGeom>
          <a:solidFill>
            <a:srgbClr val="0033CC"/>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5</a:t>
            </a:r>
            <a:endParaRPr lang="en-US" sz="3600" dirty="0">
              <a:solidFill>
                <a:schemeClr val="bg1"/>
              </a:solidFill>
              <a:latin typeface="Arial Black" panose="020B0A04020102020204" pitchFamily="34" charset="0"/>
            </a:endParaRPr>
          </a:p>
        </p:txBody>
      </p:sp>
      <p:sp>
        <p:nvSpPr>
          <p:cNvPr id="13" name="TextBox 12"/>
          <p:cNvSpPr txBox="1"/>
          <p:nvPr/>
        </p:nvSpPr>
        <p:spPr>
          <a:xfrm>
            <a:off x="457200" y="4920336"/>
            <a:ext cx="649224" cy="685800"/>
          </a:xfrm>
          <a:prstGeom prst="rect">
            <a:avLst/>
          </a:prstGeom>
          <a:solidFill>
            <a:srgbClr val="0033CC"/>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6</a:t>
            </a:r>
            <a:endParaRPr lang="en-US" sz="3600" dirty="0">
              <a:solidFill>
                <a:schemeClr val="bg1"/>
              </a:solidFill>
              <a:latin typeface="Arial Black" panose="020B0A04020102020204" pitchFamily="34" charset="0"/>
            </a:endParaRPr>
          </a:p>
        </p:txBody>
      </p:sp>
      <p:sp>
        <p:nvSpPr>
          <p:cNvPr id="14" name="TextBox 13"/>
          <p:cNvSpPr txBox="1"/>
          <p:nvPr/>
        </p:nvSpPr>
        <p:spPr>
          <a:xfrm>
            <a:off x="466344" y="4920336"/>
            <a:ext cx="640080"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1</a:t>
            </a:r>
          </a:p>
        </p:txBody>
      </p:sp>
      <p:sp>
        <p:nvSpPr>
          <p:cNvPr id="15" name="TextBox 14"/>
          <p:cNvSpPr txBox="1"/>
          <p:nvPr/>
        </p:nvSpPr>
        <p:spPr>
          <a:xfrm>
            <a:off x="1106424"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a:solidFill>
                  <a:schemeClr val="bg1"/>
                </a:solidFill>
                <a:latin typeface="Arial Black" panose="020B0A04020102020204" pitchFamily="34" charset="0"/>
              </a:rPr>
              <a:t>2</a:t>
            </a:r>
          </a:p>
        </p:txBody>
      </p:sp>
      <p:sp>
        <p:nvSpPr>
          <p:cNvPr id="16" name="TextBox 15"/>
          <p:cNvSpPr txBox="1"/>
          <p:nvPr/>
        </p:nvSpPr>
        <p:spPr>
          <a:xfrm>
            <a:off x="1755648"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3</a:t>
            </a:r>
            <a:endParaRPr lang="en-US" sz="3600" dirty="0">
              <a:solidFill>
                <a:schemeClr val="bg1"/>
              </a:solidFill>
              <a:latin typeface="Arial Black" panose="020B0A04020102020204" pitchFamily="34" charset="0"/>
            </a:endParaRPr>
          </a:p>
        </p:txBody>
      </p:sp>
      <p:sp>
        <p:nvSpPr>
          <p:cNvPr id="17" name="TextBox 16"/>
          <p:cNvSpPr txBox="1"/>
          <p:nvPr/>
        </p:nvSpPr>
        <p:spPr>
          <a:xfrm>
            <a:off x="2404872"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4</a:t>
            </a:r>
            <a:endParaRPr lang="en-US" sz="3600" dirty="0">
              <a:solidFill>
                <a:schemeClr val="bg1"/>
              </a:solidFill>
              <a:latin typeface="Arial Black" panose="020B0A04020102020204" pitchFamily="34" charset="0"/>
            </a:endParaRPr>
          </a:p>
        </p:txBody>
      </p:sp>
      <p:sp>
        <p:nvSpPr>
          <p:cNvPr id="18" name="TextBox 17"/>
          <p:cNvSpPr txBox="1"/>
          <p:nvPr/>
        </p:nvSpPr>
        <p:spPr>
          <a:xfrm>
            <a:off x="3054096"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5</a:t>
            </a:r>
            <a:endParaRPr lang="en-US" sz="3600" dirty="0">
              <a:solidFill>
                <a:schemeClr val="bg1"/>
              </a:solidFill>
              <a:latin typeface="Arial Black" panose="020B0A04020102020204" pitchFamily="34" charset="0"/>
            </a:endParaRPr>
          </a:p>
        </p:txBody>
      </p:sp>
      <p:sp>
        <p:nvSpPr>
          <p:cNvPr id="19" name="TextBox 18"/>
          <p:cNvSpPr txBox="1"/>
          <p:nvPr/>
        </p:nvSpPr>
        <p:spPr>
          <a:xfrm>
            <a:off x="3703320" y="4920336"/>
            <a:ext cx="649224" cy="685800"/>
          </a:xfrm>
          <a:prstGeom prst="rect">
            <a:avLst/>
          </a:prstGeom>
          <a:solidFill>
            <a:srgbClr val="7030A0"/>
          </a:solidFill>
          <a:ln w="38100">
            <a:solidFill>
              <a:schemeClr val="tx1"/>
            </a:solidFill>
          </a:ln>
        </p:spPr>
        <p:txBody>
          <a:bodyPr wrap="square" rtlCol="0" anchor="ctr">
            <a:noAutofit/>
          </a:bodyPr>
          <a:lstStyle/>
          <a:p>
            <a:pPr algn="ctr"/>
            <a:r>
              <a:rPr lang="en-US" sz="3600" dirty="0" smtClean="0">
                <a:solidFill>
                  <a:schemeClr val="bg1"/>
                </a:solidFill>
                <a:latin typeface="Arial Black" panose="020B0A04020102020204" pitchFamily="34" charset="0"/>
              </a:rPr>
              <a:t>6</a:t>
            </a:r>
            <a:endParaRPr lang="en-US" sz="3600" dirty="0">
              <a:solidFill>
                <a:schemeClr val="bg1"/>
              </a:solidFill>
              <a:latin typeface="Arial Black" panose="020B0A04020102020204" pitchFamily="34" charset="0"/>
            </a:endParaRPr>
          </a:p>
        </p:txBody>
      </p:sp>
      <p:sp>
        <p:nvSpPr>
          <p:cNvPr id="20" name="TextBox 19"/>
          <p:cNvSpPr txBox="1"/>
          <p:nvPr/>
        </p:nvSpPr>
        <p:spPr>
          <a:xfrm>
            <a:off x="457200" y="5602512"/>
            <a:ext cx="6262914" cy="685800"/>
          </a:xfrm>
          <a:prstGeom prst="rect">
            <a:avLst/>
          </a:prstGeom>
          <a:solidFill>
            <a:srgbClr val="FFC000"/>
          </a:solidFill>
          <a:ln w="38100">
            <a:solidFill>
              <a:schemeClr val="tx1"/>
            </a:solidFill>
          </a:ln>
        </p:spPr>
        <p:txBody>
          <a:bodyPr wrap="square" rtlCol="0" anchor="ctr">
            <a:noAutofit/>
          </a:bodyPr>
          <a:lstStyle/>
          <a:p>
            <a:pPr algn="ctr"/>
            <a:r>
              <a:rPr lang="en-US" sz="3600" dirty="0" smtClean="0">
                <a:latin typeface="Arial Black" panose="020B0A04020102020204" pitchFamily="34" charset="0"/>
              </a:rPr>
              <a:t>Log File</a:t>
            </a:r>
            <a:endParaRPr lang="en-US" sz="3600" dirty="0">
              <a:latin typeface="Arial Black" panose="020B0A04020102020204" pitchFamily="34" charset="0"/>
            </a:endParaRPr>
          </a:p>
        </p:txBody>
      </p:sp>
      <p:sp>
        <p:nvSpPr>
          <p:cNvPr id="21" name="TextBox 20"/>
          <p:cNvSpPr txBox="1"/>
          <p:nvPr/>
        </p:nvSpPr>
        <p:spPr>
          <a:xfrm>
            <a:off x="2080260" y="3764636"/>
            <a:ext cx="649224" cy="685800"/>
          </a:xfrm>
          <a:prstGeom prst="rect">
            <a:avLst/>
          </a:prstGeom>
          <a:solidFill>
            <a:srgbClr val="7030A0"/>
          </a:solidFill>
          <a:ln w="38100">
            <a:solidFill>
              <a:schemeClr val="tx1"/>
            </a:solidFill>
          </a:ln>
        </p:spPr>
        <p:txBody>
          <a:bodyPr wrap="square" rtlCol="0" anchor="ctr">
            <a:noAutofit/>
          </a:bodyPr>
          <a:lstStyle/>
          <a:p>
            <a:pPr algn="ctr"/>
            <a:r>
              <a:rPr lang="en-US" sz="2000" dirty="0" smtClean="0">
                <a:solidFill>
                  <a:schemeClr val="bg1"/>
                </a:solidFill>
                <a:latin typeface="Arial Black" panose="020B0A04020102020204" pitchFamily="34" charset="0"/>
              </a:rPr>
              <a:t>8K</a:t>
            </a:r>
            <a:endParaRPr lang="en-US"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30955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7000"/>
                                        <p:tgtEl>
                                          <p:spTgt spid="20"/>
                                        </p:tgtEl>
                                      </p:cBhvr>
                                    </p:animEffect>
                                  </p:childTnLst>
                                </p:cTn>
                              </p:par>
                              <p:par>
                                <p:cTn id="56" presetID="44" presetClass="path" presetSubtype="0" accel="50000" decel="50000" fill="hold" grpId="1" nodeType="withEffect">
                                  <p:stCondLst>
                                    <p:cond delay="0"/>
                                  </p:stCondLst>
                                  <p:childTnLst>
                                    <p:animMotion origin="layout" path="M -5.55556E-7 -1.11111E-6 L -0.09514 -0.12292 C -0.1151 -0.15069 -0.14479 -0.16551 -0.17587 -0.16551 C -0.21128 -0.16551 -0.23958 -0.15069 -0.25955 -0.12292 L -0.35451 -1.11111E-6 " pathEditMode="relative" rAng="0" ptsTypes="FffFF">
                                      <p:cBhvr>
                                        <p:cTn id="57" dur="2000" fill="hold"/>
                                        <p:tgtEl>
                                          <p:spTgt spid="8"/>
                                        </p:tgtEl>
                                        <p:attrNameLst>
                                          <p:attrName>ppt_x</p:attrName>
                                          <p:attrName>ppt_y</p:attrName>
                                        </p:attrNameLst>
                                      </p:cBhvr>
                                      <p:rCtr x="-17726" y="-8287"/>
                                    </p:animMotion>
                                  </p:childTnLst>
                                </p:cTn>
                              </p:par>
                              <p:par>
                                <p:cTn id="58" presetID="44" presetClass="path" presetSubtype="0" accel="50000" decel="50000" fill="hold" grpId="1" nodeType="withEffect">
                                  <p:stCondLst>
                                    <p:cond delay="0"/>
                                  </p:stCondLst>
                                  <p:childTnLst>
                                    <p:animMotion origin="layout" path="M 3.33333E-6 -1.11111E-6 L 0.09496 -0.08217 C 0.11493 -0.10069 0.14461 -0.11088 0.17569 -0.11088 C 0.21111 -0.11088 0.23941 -0.10069 0.25937 -0.08217 L 0.35451 -1.11111E-6 " pathEditMode="relative" rAng="0" ptsTypes="FffFF">
                                      <p:cBhvr>
                                        <p:cTn id="59" dur="1000" fill="hold"/>
                                        <p:tgtEl>
                                          <p:spTgt spid="13"/>
                                        </p:tgtEl>
                                        <p:attrNameLst>
                                          <p:attrName>ppt_x</p:attrName>
                                          <p:attrName>ppt_y</p:attrName>
                                        </p:attrNameLst>
                                      </p:cBhvr>
                                      <p:rCtr x="17726" y="-5556"/>
                                    </p:animMotion>
                                  </p:childTnLst>
                                </p:cTn>
                              </p:par>
                              <p:par>
                                <p:cTn id="60" presetID="1" presetClass="entr" presetSubtype="0" fill="hold" grpId="0" nodeType="withEffect">
                                  <p:stCondLst>
                                    <p:cond delay="1000"/>
                                  </p:stCondLst>
                                  <p:childTnLst>
                                    <p:set>
                                      <p:cBhvr>
                                        <p:cTn id="61" dur="1" fill="hold">
                                          <p:stCondLst>
                                            <p:cond delay="0"/>
                                          </p:stCondLst>
                                        </p:cTn>
                                        <p:tgtEl>
                                          <p:spTgt spid="19"/>
                                        </p:tgtEl>
                                        <p:attrNameLst>
                                          <p:attrName>style.visibility</p:attrName>
                                        </p:attrNameLst>
                                      </p:cBhvr>
                                      <p:to>
                                        <p:strVal val="visible"/>
                                      </p:to>
                                    </p:set>
                                  </p:childTnLst>
                                </p:cTn>
                              </p:par>
                              <p:par>
                                <p:cTn id="62" presetID="1" presetClass="entr" presetSubtype="0" fill="hold" grpId="0" nodeType="withEffect">
                                  <p:stCondLst>
                                    <p:cond delay="2000"/>
                                  </p:stCondLst>
                                  <p:childTnLst>
                                    <p:set>
                                      <p:cBhvr>
                                        <p:cTn id="63" dur="1" fill="hold">
                                          <p:stCondLst>
                                            <p:cond delay="0"/>
                                          </p:stCondLst>
                                        </p:cTn>
                                        <p:tgtEl>
                                          <p:spTgt spid="14"/>
                                        </p:tgtEl>
                                        <p:attrNameLst>
                                          <p:attrName>style.visibility</p:attrName>
                                        </p:attrNameLst>
                                      </p:cBhvr>
                                      <p:to>
                                        <p:strVal val="visible"/>
                                      </p:to>
                                    </p:set>
                                  </p:childTnLst>
                                </p:cTn>
                              </p:par>
                              <p:par>
                                <p:cTn id="64" presetID="44" presetClass="path" presetSubtype="0" accel="50000" decel="50000" fill="hold" grpId="1" nodeType="withEffect">
                                  <p:stCondLst>
                                    <p:cond delay="2000"/>
                                  </p:stCondLst>
                                  <p:childTnLst>
                                    <p:animMotion origin="layout" path="M -4.44444E-6 -1.11111E-6 L -0.05711 -0.12292 C -0.06909 -0.15069 -0.08715 -0.16551 -0.10572 -0.16551 C -0.12708 -0.16551 -0.14409 -0.15069 -0.15607 -0.12292 L -0.21302 -1.11111E-6 " pathEditMode="relative" rAng="0" ptsTypes="FffFF">
                                      <p:cBhvr>
                                        <p:cTn id="65" dur="2000" fill="hold"/>
                                        <p:tgtEl>
                                          <p:spTgt spid="9"/>
                                        </p:tgtEl>
                                        <p:attrNameLst>
                                          <p:attrName>ppt_x</p:attrName>
                                          <p:attrName>ppt_y</p:attrName>
                                        </p:attrNameLst>
                                      </p:cBhvr>
                                      <p:rCtr x="-10660" y="-8287"/>
                                    </p:animMotion>
                                  </p:childTnLst>
                                </p:cTn>
                              </p:par>
                              <p:par>
                                <p:cTn id="66" presetID="44" presetClass="path" presetSubtype="0" accel="50000" decel="50000" fill="hold" grpId="1" nodeType="withEffect">
                                  <p:stCondLst>
                                    <p:cond delay="2000"/>
                                  </p:stCondLst>
                                  <p:childTnLst>
                                    <p:animMotion origin="layout" path="M -3.61111E-6 -1.11111E-6 L 0.05695 -0.08217 C 0.06893 -0.10069 0.08698 -0.11088 0.10556 -0.11088 C 0.12691 -0.11088 0.14393 -0.10069 0.15591 -0.08217 L 0.21302 -1.11111E-6 " pathEditMode="relative" rAng="0" ptsTypes="FffFF">
                                      <p:cBhvr>
                                        <p:cTn id="67" dur="1000" fill="hold"/>
                                        <p:tgtEl>
                                          <p:spTgt spid="12"/>
                                        </p:tgtEl>
                                        <p:attrNameLst>
                                          <p:attrName>ppt_x</p:attrName>
                                          <p:attrName>ppt_y</p:attrName>
                                        </p:attrNameLst>
                                      </p:cBhvr>
                                      <p:rCtr x="10642" y="-5556"/>
                                    </p:animMotion>
                                  </p:childTnLst>
                                </p:cTn>
                              </p:par>
                              <p:par>
                                <p:cTn id="68" presetID="1" presetClass="entr" presetSubtype="0" fill="hold" grpId="0" nodeType="withEffect">
                                  <p:stCondLst>
                                    <p:cond delay="3000"/>
                                  </p:stCondLst>
                                  <p:childTnLst>
                                    <p:set>
                                      <p:cBhvr>
                                        <p:cTn id="69" dur="1" fill="hold">
                                          <p:stCondLst>
                                            <p:cond delay="0"/>
                                          </p:stCondLst>
                                        </p:cTn>
                                        <p:tgtEl>
                                          <p:spTgt spid="18"/>
                                        </p:tgtEl>
                                        <p:attrNameLst>
                                          <p:attrName>style.visibility</p:attrName>
                                        </p:attrNameLst>
                                      </p:cBhvr>
                                      <p:to>
                                        <p:strVal val="visible"/>
                                      </p:to>
                                    </p:set>
                                  </p:childTnLst>
                                </p:cTn>
                              </p:par>
                              <p:par>
                                <p:cTn id="70" presetID="1" presetClass="entr" presetSubtype="0" fill="hold" grpId="0" nodeType="withEffect">
                                  <p:stCondLst>
                                    <p:cond delay="4000"/>
                                  </p:stCondLst>
                                  <p:childTnLst>
                                    <p:set>
                                      <p:cBhvr>
                                        <p:cTn id="71" dur="1" fill="hold">
                                          <p:stCondLst>
                                            <p:cond delay="0"/>
                                          </p:stCondLst>
                                        </p:cTn>
                                        <p:tgtEl>
                                          <p:spTgt spid="15"/>
                                        </p:tgtEl>
                                        <p:attrNameLst>
                                          <p:attrName>style.visibility</p:attrName>
                                        </p:attrNameLst>
                                      </p:cBhvr>
                                      <p:to>
                                        <p:strVal val="visible"/>
                                      </p:to>
                                    </p:set>
                                  </p:childTnLst>
                                </p:cTn>
                              </p:par>
                              <p:par>
                                <p:cTn id="72" presetID="44" presetClass="path" presetSubtype="0" accel="50000" decel="50000" fill="hold" grpId="1" nodeType="withEffect">
                                  <p:stCondLst>
                                    <p:cond delay="4000"/>
                                  </p:stCondLst>
                                  <p:childTnLst>
                                    <p:animMotion origin="layout" path="M 2.5E-6 -1.11111E-6 L -0.0191 -0.12315 C -0.02309 -0.15092 -0.02917 -0.16551 -0.03525 -0.16551 C -0.04236 -0.16551 -0.04809 -0.15092 -0.05209 -0.12315 L -0.07101 -1.11111E-6 " pathEditMode="relative" rAng="0" ptsTypes="FffFF">
                                      <p:cBhvr>
                                        <p:cTn id="73" dur="2000" fill="hold"/>
                                        <p:tgtEl>
                                          <p:spTgt spid="10"/>
                                        </p:tgtEl>
                                        <p:attrNameLst>
                                          <p:attrName>ppt_x</p:attrName>
                                          <p:attrName>ppt_y</p:attrName>
                                        </p:attrNameLst>
                                      </p:cBhvr>
                                      <p:rCtr x="-3559" y="-8287"/>
                                    </p:animMotion>
                                  </p:childTnLst>
                                </p:cTn>
                              </p:par>
                              <p:par>
                                <p:cTn id="74" presetID="44" presetClass="path" presetSubtype="0" accel="50000" decel="50000" fill="hold" grpId="1" nodeType="withEffect">
                                  <p:stCondLst>
                                    <p:cond delay="4000"/>
                                  </p:stCondLst>
                                  <p:childTnLst>
                                    <p:animMotion origin="layout" path="M -5.55556E-7 -1.11111E-6 L 0.01892 -0.08217 C 0.02292 -0.10069 0.02899 -0.11088 0.03507 -0.11088 C 0.04219 -0.11088 0.04792 -0.10069 0.05191 -0.08217 L 0.07101 -1.11111E-6 " pathEditMode="relative" rAng="0" ptsTypes="FffFF">
                                      <p:cBhvr>
                                        <p:cTn id="75" dur="1000" fill="hold"/>
                                        <p:tgtEl>
                                          <p:spTgt spid="11"/>
                                        </p:tgtEl>
                                        <p:attrNameLst>
                                          <p:attrName>ppt_x</p:attrName>
                                          <p:attrName>ppt_y</p:attrName>
                                        </p:attrNameLst>
                                      </p:cBhvr>
                                      <p:rCtr x="3542" y="-5556"/>
                                    </p:animMotion>
                                  </p:childTnLst>
                                </p:cTn>
                              </p:par>
                              <p:par>
                                <p:cTn id="76" presetID="1" presetClass="entr" presetSubtype="0" fill="hold" grpId="0" nodeType="withEffect">
                                  <p:stCondLst>
                                    <p:cond delay="5000"/>
                                  </p:stCondLst>
                                  <p:childTnLst>
                                    <p:set>
                                      <p:cBhvr>
                                        <p:cTn id="77" dur="1" fill="hold">
                                          <p:stCondLst>
                                            <p:cond delay="0"/>
                                          </p:stCondLst>
                                        </p:cTn>
                                        <p:tgtEl>
                                          <p:spTgt spid="17"/>
                                        </p:tgtEl>
                                        <p:attrNameLst>
                                          <p:attrName>style.visibility</p:attrName>
                                        </p:attrNameLst>
                                      </p:cBhvr>
                                      <p:to>
                                        <p:strVal val="visible"/>
                                      </p:to>
                                    </p:set>
                                  </p:childTnLst>
                                </p:cTn>
                              </p:par>
                              <p:par>
                                <p:cTn id="78" presetID="1" presetClass="entr" presetSubtype="0" fill="hold" grpId="0" nodeType="withEffect">
                                  <p:stCondLst>
                                    <p:cond delay="6000"/>
                                  </p:stCondLst>
                                  <p:childTnLst>
                                    <p:set>
                                      <p:cBhvr>
                                        <p:cTn id="79" dur="1" fill="hold">
                                          <p:stCondLst>
                                            <p:cond delay="0"/>
                                          </p:stCondLst>
                                        </p:cTn>
                                        <p:tgtEl>
                                          <p:spTgt spid="16"/>
                                        </p:tgtEl>
                                        <p:attrNameLst>
                                          <p:attrName>style.visibility</p:attrName>
                                        </p:attrNameLst>
                                      </p:cBhvr>
                                      <p:to>
                                        <p:strVal val="visible"/>
                                      </p:to>
                                    </p:set>
                                  </p:childTnLst>
                                </p:cTn>
                              </p:par>
                            </p:childTnLst>
                          </p:cTn>
                        </p:par>
                        <p:par>
                          <p:cTn id="80" fill="hold">
                            <p:stCondLst>
                              <p:cond delay="7000"/>
                            </p:stCondLst>
                            <p:childTnLst>
                              <p:par>
                                <p:cTn id="81" presetID="10" presetClass="exit" presetSubtype="0" fill="hold" grpId="1" nodeType="afterEffect">
                                  <p:stCondLst>
                                    <p:cond delay="0"/>
                                  </p:stCondLst>
                                  <p:childTnLst>
                                    <p:animEffect transition="out" filter="fade">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
                                            <p:txEl>
                                              <p:pRg st="4" end="4"/>
                                            </p:txEl>
                                          </p:spTgt>
                                        </p:tgtEl>
                                        <p:attrNameLst>
                                          <p:attrName>style.visibility</p:attrName>
                                        </p:attrNameLst>
                                      </p:cBhvr>
                                      <p:to>
                                        <p:strVal val="visible"/>
                                      </p:to>
                                    </p:set>
                                    <p:animEffect transition="in" filter="fade">
                                      <p:cBhvr>
                                        <p:cTn id="88" dur="500"/>
                                        <p:tgtEl>
                                          <p:spTgt spid="6">
                                            <p:txEl>
                                              <p:pRg st="4" end="4"/>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
                                            <p:txEl>
                                              <p:pRg st="5" end="5"/>
                                            </p:txEl>
                                          </p:spTgt>
                                        </p:tgtEl>
                                        <p:attrNameLst>
                                          <p:attrName>style.visibility</p:attrName>
                                        </p:attrNameLst>
                                      </p:cBhvr>
                                      <p:to>
                                        <p:strVal val="visible"/>
                                      </p:to>
                                    </p:set>
                                    <p:animEffect transition="in" filter="fade">
                                      <p:cBhvr>
                                        <p:cTn id="93" dur="500"/>
                                        <p:tgtEl>
                                          <p:spTgt spid="6">
                                            <p:txEl>
                                              <p:pRg st="5" end="5"/>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
                                            <p:txEl>
                                              <p:pRg st="6" end="6"/>
                                            </p:txEl>
                                          </p:spTgt>
                                        </p:tgtEl>
                                        <p:attrNameLst>
                                          <p:attrName>style.visibility</p:attrName>
                                        </p:attrNameLst>
                                      </p:cBhvr>
                                      <p:to>
                                        <p:strVal val="visible"/>
                                      </p:to>
                                    </p:set>
                                    <p:animEffect transition="in" filter="fade">
                                      <p:cBhvr>
                                        <p:cTn id="98" dur="500"/>
                                        <p:tgtEl>
                                          <p:spTgt spid="6">
                                            <p:txEl>
                                              <p:pRg st="6" end="6"/>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6">
                                            <p:txEl>
                                              <p:pRg st="7" end="7"/>
                                            </p:txEl>
                                          </p:spTgt>
                                        </p:tgtEl>
                                        <p:attrNameLst>
                                          <p:attrName>style.visibility</p:attrName>
                                        </p:attrNameLst>
                                      </p:cBhvr>
                                      <p:to>
                                        <p:strVal val="visible"/>
                                      </p:to>
                                    </p:set>
                                    <p:animEffect transition="in" filter="fade">
                                      <p:cBhvr>
                                        <p:cTn id="103" dur="500"/>
                                        <p:tgtEl>
                                          <p:spTgt spid="6">
                                            <p:txEl>
                                              <p:pRg st="7" end="7"/>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6">
                                            <p:txEl>
                                              <p:pRg st="8" end="8"/>
                                            </p:txEl>
                                          </p:spTgt>
                                        </p:tgtEl>
                                        <p:attrNameLst>
                                          <p:attrName>style.visibility</p:attrName>
                                        </p:attrNameLst>
                                      </p:cBhvr>
                                      <p:to>
                                        <p:strVal val="visible"/>
                                      </p:to>
                                    </p:set>
                                    <p:animEffect transition="in" filter="fade">
                                      <p:cBhvr>
                                        <p:cTn id="108"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5" grpId="0" animBg="1"/>
      <p:bldP spid="16" grpId="0" animBg="1"/>
      <p:bldP spid="17" grpId="0" animBg="1"/>
      <p:bldP spid="18" grpId="0" animBg="1"/>
      <p:bldP spid="19" grpId="0" animBg="1"/>
      <p:bldP spid="20" grpId="0" animBg="1"/>
      <p:bldP spid="21" grpId="0" animBg="1"/>
      <p:bldP spid="21" grpId="1" animBg="1"/>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0000CC"/>
      </a:hlink>
      <a:folHlink>
        <a:srgbClr val="0000C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olidFill>
            <a:srgbClr val="FF0000"/>
          </a:solidFill>
        </a:ln>
        <a:effectLst/>
      </a:spPr>
      <a:bodyPr rtlCol="0" anchor="ctr"/>
      <a:lstStyle>
        <a:defPPr algn="ctr">
          <a:defRPr b="1"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38100">
          <a:solidFill>
            <a:srgbClr val="FF0000"/>
          </a:solidFill>
          <a:tailEnd type="triangle" w="lg" len="med"/>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ln w="38100">
          <a:solidFill>
            <a:srgbClr val="FF0000"/>
          </a:solidFill>
        </a:ln>
      </a:spPr>
      <a:bodyPr wrap="square" rtlCol="0">
        <a:spAutoFit/>
      </a:bodyPr>
      <a:lstStyle>
        <a:defPPr algn="ctr">
          <a:defRPr dirty="0" smtClean="0">
            <a:latin typeface="Arial Black" panose="020B0A040201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101787</TotalTime>
  <Words>5937</Words>
  <Application>Microsoft Office PowerPoint</Application>
  <PresentationFormat>On-screen Show (4:3)</PresentationFormat>
  <Paragraphs>929</Paragraphs>
  <Slides>94</Slides>
  <Notes>2</Notes>
  <HiddenSlides>0</HiddenSlides>
  <MMClips>4</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Office Theme</vt:lpstr>
      <vt:lpstr>"Black Arts" Index Maintenance #1</vt:lpstr>
      <vt:lpstr>"Black Arts"   Index Maintenance #1</vt:lpstr>
      <vt:lpstr>Your Speaker – Jeff Moden</vt:lpstr>
      <vt:lpstr>Special Thanks and Acknowledgement</vt:lpstr>
      <vt:lpstr>Assumptions</vt:lpstr>
      <vt:lpstr>You Should Already Be Familiar with These Things</vt:lpstr>
      <vt:lpstr>What's in the Zip File</vt:lpstr>
      <vt:lpstr>Zip File: GUID Tests for BA#1</vt:lpstr>
      <vt:lpstr>Zip File: Tools</vt:lpstr>
      <vt:lpstr>GUID Tests for BA#1 (folder)</vt:lpstr>
      <vt:lpstr>GUID Tests for BA#1 (folder)</vt:lpstr>
      <vt:lpstr>GUID Tests for BA#1 (folder)</vt:lpstr>
      <vt:lpstr>GUID Tests for BA#1 (folder)</vt:lpstr>
      <vt:lpstr>A Bit of History</vt:lpstr>
      <vt:lpstr>Pogo Comic Strip by Walt Kelly</vt:lpstr>
      <vt:lpstr>Events Leading Up to this Presentation </vt:lpstr>
      <vt:lpstr>Events Leading Up to this Presentation </vt:lpstr>
      <vt:lpstr>Events Leading Up to this Presentation </vt:lpstr>
      <vt:lpstr>Brent's Unusual Method Is To…</vt:lpstr>
      <vt:lpstr>Raised More Questions than I Had Answers For </vt:lpstr>
      <vt:lpstr>Goals for Session #1</vt:lpstr>
      <vt:lpstr>Goals for Session #1</vt:lpstr>
      <vt:lpstr>Page Splits</vt:lpstr>
      <vt:lpstr>What is a "Page Split"?</vt:lpstr>
      <vt:lpstr>Causes of Page Splits</vt:lpstr>
      <vt:lpstr>Why the Emphasis on Page Splits?</vt:lpstr>
      <vt:lpstr>Why the Emphasis on Page Splits?</vt:lpstr>
      <vt:lpstr>Good Page Splits</vt:lpstr>
      <vt:lpstr>Bad Page Splits Inserts and/or ExpAnsive Updates</vt:lpstr>
      <vt:lpstr>Test Data for the "Worst" Data-Type for Index Keys</vt:lpstr>
      <vt:lpstr>Test Tables (010 Create FragTest DB and Source Tables.sql)</vt:lpstr>
      <vt:lpstr>Stored Procedure (030 Create PopulateGuidTestAdaptive Procedure.sql)</vt:lpstr>
      <vt:lpstr>Measuring Fragmentation and Page Splits</vt:lpstr>
      <vt:lpstr>Effects of "Best Practice" Index Maintenance on GUIDs</vt:lpstr>
      <vt:lpstr>Traditional/Best Practice Index Maintenance "Rules"</vt:lpstr>
      <vt:lpstr>Best Practice - Weekly Defrag Ever Increasing Sorted Insert</vt:lpstr>
      <vt:lpstr>Remember</vt:lpstr>
      <vt:lpstr>Best Practice - Weekly Defrag The Horror of 100% Fill Factor</vt:lpstr>
      <vt:lpstr>Best Practice - Weekly Defrag The ARE "Hints to be had"!</vt:lpstr>
      <vt:lpstr>Best Practice - Weekly Defrag 90% Fill Factor: Better But…</vt:lpstr>
      <vt:lpstr>Best Practice - Weekly Defrag 80% Fill Factor: Better But…</vt:lpstr>
      <vt:lpstr>Best Practice - Weekly Defrag 70% Fill Factor: Better But…</vt:lpstr>
      <vt:lpstr>Best Practice - Weekly Defrag 70% Fill Factor: Interesting… </vt:lpstr>
      <vt:lpstr>Best Practice - Weekly Defrag Full Year 100% Fill Factor</vt:lpstr>
      <vt:lpstr>The Troubles with REORGANIZE </vt:lpstr>
      <vt:lpstr>Best Practice - Weekly Defrag Full Year 90% Fill Factor</vt:lpstr>
      <vt:lpstr>Best Practice - Weekly Defrag Full Year 80% Fill Factor</vt:lpstr>
      <vt:lpstr>Best Practice - Weekly Defrag Full Year 70% Fill Factor</vt:lpstr>
      <vt:lpstr>Best Practice - Weekly Defrag Full Year All Fill Factors</vt:lpstr>
      <vt:lpstr>Maybe it's better to do…  </vt:lpstr>
      <vt:lpstr>Best Practice - Daily Defrag Full Year All Fill Factors</vt:lpstr>
      <vt:lpstr>Does NOT Defragging Indexes Affect Performance?</vt:lpstr>
      <vt:lpstr>For INSERTs (so far)…</vt:lpstr>
      <vt:lpstr>What about SELECTs?</vt:lpstr>
      <vt:lpstr>FYI</vt:lpstr>
      <vt:lpstr>SELECT of 100,000 Sequential Rows in a JOIN (Merge Join w/Scan)</vt:lpstr>
      <vt:lpstr>SELECT of 10,000 Sequential Rows in a JOIN (Loop Join w/Row Seeks)</vt:lpstr>
      <vt:lpstr>SELECT of 100,000 Sequential Rows in a Seek/Range Scan </vt:lpstr>
      <vt:lpstr>Best Practice - Daily Defrag Full Year All Fill Factors</vt:lpstr>
      <vt:lpstr>REORGANIZE</vt:lpstr>
      <vt:lpstr>New Type of Chart: Index DNA (sp_IndexDNA)</vt:lpstr>
      <vt:lpstr>Best Practice Daily 70-80-90  Random GUID/Evenly Distributed</vt:lpstr>
      <vt:lpstr>Comparison BPDD_FF080 Before and After REORG</vt:lpstr>
      <vt:lpstr>NoDefrag Doesn't look much worse!</vt:lpstr>
      <vt:lpstr>Introducing a Better Way</vt:lpstr>
      <vt:lpstr>Best Practice - Daily Defrag Full Year All Fill Factors</vt:lpstr>
      <vt:lpstr>Best Practice - Weekly Defrag 70% Fill Factor: Better But…</vt:lpstr>
      <vt:lpstr>80% Fill Factor Best Practice (GUIDs &amp; Evenly Distributed)</vt:lpstr>
      <vt:lpstr>80% Low Threshold Rebuilds (GUIDS &amp; Evenly Distributed) </vt:lpstr>
      <vt:lpstr>80% Low Threshold Rebuilds (GUIDS &amp; Evenly Distributed) </vt:lpstr>
      <vt:lpstr>80% Low Threshold Rebuilds (GUIDS &amp; Evenly Distributed) </vt:lpstr>
      <vt:lpstr>70% Low Threshold Rebuilds (GUIDS &amp; Evenly Distributed) </vt:lpstr>
      <vt:lpstr>90% Low Threshold Rebuilds (GUIDS &amp; Evenly Distributed) </vt:lpstr>
      <vt:lpstr>"Best Practice" Narrow Indexes (24 Bytes Wide)</vt:lpstr>
      <vt:lpstr>"Low Threshold" Narrow Indexes (24 Bytes Wide)</vt:lpstr>
      <vt:lpstr>"Low Threshold" Narrow Indexes (24 Bytes Wide)</vt:lpstr>
      <vt:lpstr>How do we achieve such a miracle?</vt:lpstr>
      <vt:lpstr>Which FILL FACTOR to Use?</vt:lpstr>
      <vt:lpstr>Quick Review</vt:lpstr>
      <vt:lpstr>Quick Review</vt:lpstr>
      <vt:lpstr>And we learned (for GUIDs)…</vt:lpstr>
      <vt:lpstr>References</vt:lpstr>
      <vt:lpstr>References Basics of Indexes</vt:lpstr>
      <vt:lpstr>References Performance of Indexes</vt:lpstr>
      <vt:lpstr>References Index Maintenance</vt:lpstr>
      <vt:lpstr>More and Suggested Reading</vt:lpstr>
      <vt:lpstr>Q’n’A</vt:lpstr>
      <vt:lpstr>"Black Arts" Index Maintenance #1</vt:lpstr>
      <vt:lpstr>Extras</vt:lpstr>
      <vt:lpstr>Rebuild, Shrink, Reorganize How they work.</vt:lpstr>
      <vt:lpstr>Create or Rebuild Clustered Index Full Recovery Model</vt:lpstr>
      <vt:lpstr>Create or Rebuild Clustered Index Simple/Bulk Logged Recovery Model</vt:lpstr>
      <vt:lpstr>File Shrink "Inverts" Indexes</vt:lpstr>
      <vt:lpstr>Reorganize Any Recovery Model, Any Edition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Rich Blue SQL Saturday Power Point Master</dc:title>
  <dc:subject>SQL Saturday Master</dc:subject>
  <dc:creator>Jeff Moden</dc:creator>
  <cp:lastModifiedBy>Jeff Moden</cp:lastModifiedBy>
  <cp:revision>996</cp:revision>
  <dcterms:created xsi:type="dcterms:W3CDTF">2011-08-19T20:30:49Z</dcterms:created>
  <dcterms:modified xsi:type="dcterms:W3CDTF">2019-04-06T13:28:51Z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er Name">
    <vt:lpwstr>Jeff Moden</vt:lpwstr>
  </property>
  <property fmtid="{D5CDD505-2E9C-101B-9397-08002B2CF9AE}" pid="3" name="Session Title">
    <vt:lpwstr>Put Session Title Here via Custom Properties</vt:lpwstr>
  </property>
  <property fmtid="{D5CDD505-2E9C-101B-9397-08002B2CF9AE}" pid="4" name="Session Subtitle">
    <vt:lpwstr>Put Session Subtitle Here via Custom Properies</vt:lpwstr>
  </property>
</Properties>
</file>

<file path=userCustomization/customUI.xml><?xml version="1.0" encoding="utf-8"?>
<mso:customUI xmlns:doc="http://schemas.microsoft.com/office/2006/01/customui/currentDocument" xmlns:mso="http://schemas.microsoft.com/office/2006/01/customui">
  <mso:ribbon>
    <mso:qat>
      <mso:documentControls>
        <mso:button idQ="doc:_Rich_Blue_SQL_Saturday_Power_Point_Master_03.pptm__PasteCodeToCodeSlide_1" visible="true" label="PasteCodeToCodeSlide" imageMso="EquationMatrixGallery" onAction="'Rich Blue SQL Saturday Power Point Master 03.pptm'!PasteCodeToCodeSlide"/>
      </mso:documentControls>
    </mso:qat>
  </mso:ribbon>
</mso:customUI>
</file>